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Source Code Pr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97863EF-4363-4B88-ABAE-FF8CCA99F2D2}">
  <a:tblStyle styleId="{197863EF-4363-4B88-ABAE-FF8CCA99F2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SourceCodePro-italic.fntdata"/><Relationship Id="rId30" Type="http://schemas.openxmlformats.org/officeDocument/2006/relationships/slide" Target="slides/slide24.xml"/><Relationship Id="rId74" Type="http://schemas.openxmlformats.org/officeDocument/2006/relationships/font" Target="fonts/SourceCodePro-bold.fntdata"/><Relationship Id="rId33" Type="http://schemas.openxmlformats.org/officeDocument/2006/relationships/slide" Target="slides/slide27.xml"/><Relationship Id="rId77" Type="http://schemas.openxmlformats.org/officeDocument/2006/relationships/font" Target="fonts/Oswald-regular.fntdata"/><Relationship Id="rId32" Type="http://schemas.openxmlformats.org/officeDocument/2006/relationships/slide" Target="slides/slide26.xml"/><Relationship Id="rId76" Type="http://schemas.openxmlformats.org/officeDocument/2006/relationships/font" Target="fonts/SourceCodePro-bold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Oswald-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Anexo:Historial_de_versiones_de_Android#Android_1.0_(API_1)" TargetMode="External"/><Relationship Id="rId3" Type="http://schemas.openxmlformats.org/officeDocument/2006/relationships/hyperlink" Target="https://es.wikipedia.org/wiki/Anexo:Historial_de_versiones_de_Android#cite_note-nombres_oficiales_y_no_oficiales-1" TargetMode="External"/><Relationship Id="rId4" Type="http://schemas.openxmlformats.org/officeDocument/2006/relationships/hyperlink" Target="https://es.wikipedia.org/wiki/23_de_septiembre" TargetMode="External"/><Relationship Id="rId9" Type="http://schemas.openxmlformats.org/officeDocument/2006/relationships/hyperlink" Target="https://es.wikipedia.org/wiki/2009" TargetMode="External"/><Relationship Id="rId5" Type="http://schemas.openxmlformats.org/officeDocument/2006/relationships/hyperlink" Target="https://es.wikipedia.org/wiki/2008" TargetMode="External"/><Relationship Id="rId6" Type="http://schemas.openxmlformats.org/officeDocument/2006/relationships/hyperlink" Target="https://es.wikipedia.org/wiki/Anexo:Historial_de_versiones_de_Android#Android_1.1_(API_2)" TargetMode="External"/><Relationship Id="rId7" Type="http://schemas.openxmlformats.org/officeDocument/2006/relationships/hyperlink" Target="https://es.wikipedia.org/wiki/Anexo:Historial_de_versiones_de_Android#cite_note-nombres_oficiales_y_no_oficiales-1" TargetMode="External"/><Relationship Id="rId8" Type="http://schemas.openxmlformats.org/officeDocument/2006/relationships/hyperlink" Target="https://es.wikipedia.org/wiki/9_de_febrer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x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Licencia" TargetMode="External"/><Relationship Id="rId3" Type="http://schemas.openxmlformats.org/officeDocument/2006/relationships/hyperlink" Target="https://es.wikipedia.org/wiki/Software_libre" TargetMode="External"/><Relationship Id="rId4" Type="http://schemas.openxmlformats.org/officeDocument/2006/relationships/hyperlink" Target="https://es.wikipedia.org/wiki/Licencia_de_software_libre_permisiva" TargetMode="External"/><Relationship Id="rId5" Type="http://schemas.openxmlformats.org/officeDocument/2006/relationships/hyperlink" Target="https://es.wikipedia.org/wiki/Apache_Software_Foundation" TargetMode="External"/><Relationship Id="rId6" Type="http://schemas.openxmlformats.org/officeDocument/2006/relationships/hyperlink" Target="https://es.wikipedia.org/wiki/Licencia_de_software_libre" TargetMode="External"/><Relationship Id="rId7" Type="http://schemas.openxmlformats.org/officeDocument/2006/relationships/hyperlink" Target="https://es.wikipedia.org/wiki/Software_libre" TargetMode="External"/><Relationship Id="rId8" Type="http://schemas.openxmlformats.org/officeDocument/2006/relationships/hyperlink" Target="https://es.wikipedia.org/wiki/Regal%C3%ADa"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12f891c4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12f891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512f891c4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512f891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512f891c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512f891c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s" sz="1050">
                <a:solidFill>
                  <a:srgbClr val="0B0080"/>
                </a:solidFill>
                <a:highlight>
                  <a:srgbClr val="F8F9FA"/>
                </a:highlight>
                <a:uFill>
                  <a:noFill/>
                </a:uFill>
                <a:hlinkClick r:id="rId2"/>
              </a:rPr>
              <a:t>Apple Pie</a:t>
            </a:r>
            <a:r>
              <a:rPr baseline="30000" lang="es" sz="1050">
                <a:solidFill>
                  <a:srgbClr val="0B0080"/>
                </a:solidFill>
                <a:highlight>
                  <a:srgbClr val="F8F9FA"/>
                </a:highlight>
                <a:uFill>
                  <a:noFill/>
                </a:uFill>
                <a:hlinkClick r:id="rId3"/>
              </a:rPr>
              <a:t>1</a:t>
            </a:r>
            <a:r>
              <a:rPr lang="es" sz="1050">
                <a:solidFill>
                  <a:srgbClr val="222222"/>
                </a:solidFill>
                <a:highlight>
                  <a:srgbClr val="F8F9FA"/>
                </a:highlight>
              </a:rPr>
              <a:t>​</a:t>
            </a:r>
            <a:endParaRPr sz="1050">
              <a:solidFill>
                <a:srgbClr val="222222"/>
              </a:solidFill>
              <a:highlight>
                <a:srgbClr val="F8F9FA"/>
              </a:highlight>
            </a:endParaRPr>
          </a:p>
          <a:p>
            <a:pPr indent="0" lvl="0" marL="0" rtl="0" algn="l">
              <a:lnSpc>
                <a:spcPct val="115000"/>
              </a:lnSpc>
              <a:spcBef>
                <a:spcPts val="1100"/>
              </a:spcBef>
              <a:spcAft>
                <a:spcPts val="0"/>
              </a:spcAft>
              <a:buNone/>
            </a:pPr>
            <a:r>
              <a:rPr lang="es" sz="1050">
                <a:solidFill>
                  <a:srgbClr val="222222"/>
                </a:solidFill>
                <a:highlight>
                  <a:srgbClr val="F8F9FA"/>
                </a:highlight>
              </a:rPr>
              <a:t>1.0</a:t>
            </a:r>
            <a:endParaRPr sz="1050">
              <a:solidFill>
                <a:srgbClr val="222222"/>
              </a:solidFill>
              <a:highlight>
                <a:srgbClr val="F8F9FA"/>
              </a:highlight>
            </a:endParaRPr>
          </a:p>
          <a:p>
            <a:pPr indent="0" lvl="0" marL="0" rtl="0" algn="l">
              <a:lnSpc>
                <a:spcPct val="115000"/>
              </a:lnSpc>
              <a:spcBef>
                <a:spcPts val="1100"/>
              </a:spcBef>
              <a:spcAft>
                <a:spcPts val="0"/>
              </a:spcAft>
              <a:buNone/>
            </a:pPr>
            <a:r>
              <a:rPr lang="es" sz="1050">
                <a:solidFill>
                  <a:srgbClr val="0B0080"/>
                </a:solidFill>
                <a:highlight>
                  <a:srgbClr val="F8F9FA"/>
                </a:highlight>
                <a:uFill>
                  <a:noFill/>
                </a:uFill>
                <a:hlinkClick r:id="rId4"/>
              </a:rPr>
              <a:t>23 de septiembre</a:t>
            </a:r>
            <a:r>
              <a:rPr lang="es" sz="1050">
                <a:solidFill>
                  <a:srgbClr val="222222"/>
                </a:solidFill>
                <a:highlight>
                  <a:srgbClr val="F8F9FA"/>
                </a:highlight>
              </a:rPr>
              <a:t> de </a:t>
            </a:r>
            <a:r>
              <a:rPr lang="es" sz="1050">
                <a:solidFill>
                  <a:srgbClr val="0B0080"/>
                </a:solidFill>
                <a:highlight>
                  <a:srgbClr val="F8F9FA"/>
                </a:highlight>
                <a:uFill>
                  <a:noFill/>
                </a:uFill>
                <a:hlinkClick r:id="rId5"/>
              </a:rPr>
              <a:t>2008</a:t>
            </a:r>
            <a:endParaRPr sz="1050">
              <a:solidFill>
                <a:srgbClr val="0B0080"/>
              </a:solidFill>
              <a:highlight>
                <a:srgbClr val="F8F9FA"/>
              </a:highlight>
            </a:endParaRPr>
          </a:p>
          <a:p>
            <a:pPr indent="0" lvl="0" marL="0" rtl="0" algn="l">
              <a:lnSpc>
                <a:spcPct val="115000"/>
              </a:lnSpc>
              <a:spcBef>
                <a:spcPts val="1100"/>
              </a:spcBef>
              <a:spcAft>
                <a:spcPts val="0"/>
              </a:spcAft>
              <a:buNone/>
            </a:pPr>
            <a:r>
              <a:rPr lang="es" sz="1050">
                <a:solidFill>
                  <a:srgbClr val="222222"/>
                </a:solidFill>
                <a:highlight>
                  <a:srgbClr val="F8F9FA"/>
                </a:highlight>
              </a:rPr>
              <a:t>1</a:t>
            </a:r>
            <a:endParaRPr sz="1050">
              <a:solidFill>
                <a:srgbClr val="222222"/>
              </a:solidFill>
              <a:highlight>
                <a:srgbClr val="F8F9FA"/>
              </a:highlight>
            </a:endParaRPr>
          </a:p>
          <a:p>
            <a:pPr indent="0" lvl="0" marL="0" rtl="0" algn="l">
              <a:lnSpc>
                <a:spcPct val="115000"/>
              </a:lnSpc>
              <a:spcBef>
                <a:spcPts val="1100"/>
              </a:spcBef>
              <a:spcAft>
                <a:spcPts val="0"/>
              </a:spcAft>
              <a:buNone/>
            </a:pPr>
            <a:r>
              <a:rPr lang="es" sz="1050">
                <a:solidFill>
                  <a:srgbClr val="0B0080"/>
                </a:solidFill>
                <a:highlight>
                  <a:srgbClr val="F8F9FA"/>
                </a:highlight>
                <a:uFill>
                  <a:noFill/>
                </a:uFill>
                <a:hlinkClick r:id="rId6"/>
              </a:rPr>
              <a:t>Banana Bread</a:t>
            </a:r>
            <a:r>
              <a:rPr baseline="30000" lang="es" sz="1050">
                <a:solidFill>
                  <a:srgbClr val="0B0080"/>
                </a:solidFill>
                <a:highlight>
                  <a:srgbClr val="F8F9FA"/>
                </a:highlight>
                <a:uFill>
                  <a:noFill/>
                </a:uFill>
                <a:hlinkClick r:id="rId7"/>
              </a:rPr>
              <a:t>1</a:t>
            </a:r>
            <a:r>
              <a:rPr lang="es" sz="1050">
                <a:solidFill>
                  <a:srgbClr val="222222"/>
                </a:solidFill>
                <a:highlight>
                  <a:srgbClr val="F8F9FA"/>
                </a:highlight>
              </a:rPr>
              <a:t>​</a:t>
            </a:r>
            <a:endParaRPr sz="1050">
              <a:solidFill>
                <a:srgbClr val="222222"/>
              </a:solidFill>
              <a:highlight>
                <a:srgbClr val="F8F9FA"/>
              </a:highlight>
            </a:endParaRPr>
          </a:p>
          <a:p>
            <a:pPr indent="0" lvl="0" marL="0" rtl="0" algn="l">
              <a:lnSpc>
                <a:spcPct val="115000"/>
              </a:lnSpc>
              <a:spcBef>
                <a:spcPts val="1100"/>
              </a:spcBef>
              <a:spcAft>
                <a:spcPts val="0"/>
              </a:spcAft>
              <a:buNone/>
            </a:pPr>
            <a:r>
              <a:rPr lang="es" sz="1050">
                <a:solidFill>
                  <a:srgbClr val="222222"/>
                </a:solidFill>
                <a:highlight>
                  <a:srgbClr val="F8F9FA"/>
                </a:highlight>
              </a:rPr>
              <a:t>1.1</a:t>
            </a:r>
            <a:endParaRPr sz="1050">
              <a:solidFill>
                <a:srgbClr val="222222"/>
              </a:solidFill>
              <a:highlight>
                <a:srgbClr val="F8F9FA"/>
              </a:highlight>
            </a:endParaRPr>
          </a:p>
          <a:p>
            <a:pPr indent="0" lvl="0" marL="0" rtl="0" algn="l">
              <a:lnSpc>
                <a:spcPct val="115000"/>
              </a:lnSpc>
              <a:spcBef>
                <a:spcPts val="1100"/>
              </a:spcBef>
              <a:spcAft>
                <a:spcPts val="0"/>
              </a:spcAft>
              <a:buNone/>
            </a:pPr>
            <a:r>
              <a:rPr lang="es" sz="1050">
                <a:solidFill>
                  <a:srgbClr val="0B0080"/>
                </a:solidFill>
                <a:highlight>
                  <a:srgbClr val="F8F9FA"/>
                </a:highlight>
                <a:uFill>
                  <a:noFill/>
                </a:uFill>
                <a:hlinkClick r:id="rId8"/>
              </a:rPr>
              <a:t>9 de febrero</a:t>
            </a:r>
            <a:r>
              <a:rPr lang="es" sz="1050">
                <a:solidFill>
                  <a:srgbClr val="222222"/>
                </a:solidFill>
                <a:highlight>
                  <a:srgbClr val="F8F9FA"/>
                </a:highlight>
              </a:rPr>
              <a:t> de </a:t>
            </a:r>
            <a:r>
              <a:rPr lang="es" sz="1050">
                <a:solidFill>
                  <a:srgbClr val="0B0080"/>
                </a:solidFill>
                <a:highlight>
                  <a:srgbClr val="F8F9FA"/>
                </a:highlight>
                <a:uFill>
                  <a:noFill/>
                </a:uFill>
                <a:hlinkClick r:id="rId9"/>
              </a:rPr>
              <a:t>2009</a:t>
            </a:r>
            <a:endParaRPr sz="1050">
              <a:solidFill>
                <a:srgbClr val="0B0080"/>
              </a:solidFill>
              <a:highlight>
                <a:srgbClr val="F8F9FA"/>
              </a:highlight>
            </a:endParaRPr>
          </a:p>
          <a:p>
            <a:pPr indent="0" lvl="0" marL="0" rtl="0" algn="l">
              <a:lnSpc>
                <a:spcPct val="115000"/>
              </a:lnSpc>
              <a:spcBef>
                <a:spcPts val="1100"/>
              </a:spcBef>
              <a:spcAft>
                <a:spcPts val="0"/>
              </a:spcAft>
              <a:buNone/>
            </a:pPr>
            <a:r>
              <a:rPr lang="es" sz="1050">
                <a:solidFill>
                  <a:srgbClr val="222222"/>
                </a:solidFill>
                <a:highlight>
                  <a:srgbClr val="F8F9FA"/>
                </a:highlight>
              </a:rPr>
              <a:t>2</a:t>
            </a:r>
            <a:endParaRPr sz="1050">
              <a:solidFill>
                <a:srgbClr val="222222"/>
              </a:solidFill>
              <a:highlight>
                <a:srgbClr val="F8F9FA"/>
              </a:highlight>
            </a:endParaRPr>
          </a:p>
          <a:p>
            <a:pPr indent="0" lvl="0" marL="0" rtl="0" algn="l">
              <a:spcBef>
                <a:spcPts val="11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f28593df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f28593d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3f28593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3f28593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Android 10 (con nombre en código Android Q durante el desarrollo)​ es el décimo lanzamiento principal y la versión 17 del sistema operativo móvil Android. La primera beta para Android 10 se lanzó el 13 de marzo de 2019 para todos los teléfonos Google Pixel.5​ El lanzamiento final de Android 10 se realizó el 3 de septiembre de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512f891c4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512f891c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512f89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512f89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512f891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512f891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512f891c4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512f891c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512f891c4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512f891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512f891c4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512f891c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512f891c4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12f891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s" sz="1150">
                <a:solidFill>
                  <a:srgbClr val="808080"/>
                </a:solidFill>
                <a:highlight>
                  <a:srgbClr val="FFFFFF"/>
                </a:highlight>
              </a:rPr>
              <a:t>La principal ventaja con respecto a los otros dos tipos, es la posibilidad de acceder a todas las características del hardware del móvil: cámara, GPS, agenda, dispositivos de </a:t>
            </a:r>
            <a:r>
              <a:rPr lang="es" sz="1150">
                <a:solidFill>
                  <a:srgbClr val="808080"/>
                </a:solidFill>
                <a:highlight>
                  <a:srgbClr val="FFFFFF"/>
                </a:highlight>
              </a:rPr>
              <a:t>almacenamiento</a:t>
            </a:r>
            <a:r>
              <a:rPr lang="es" sz="1150">
                <a:solidFill>
                  <a:srgbClr val="808080"/>
                </a:solidFill>
                <a:highlight>
                  <a:srgbClr val="FFFFFF"/>
                </a:highlight>
              </a:rPr>
              <a:t> y otras muchas. Esto hace que la experiencia del usuario sea mucho más positiva que con otro tipo de apps.</a:t>
            </a:r>
            <a:endParaRPr sz="1150">
              <a:solidFill>
                <a:srgbClr val="808080"/>
              </a:solidFill>
              <a:highlight>
                <a:srgbClr val="FFFFFF"/>
              </a:highlight>
            </a:endParaRPr>
          </a:p>
          <a:p>
            <a:pPr indent="0" lvl="0" marL="0" rtl="0" algn="l">
              <a:lnSpc>
                <a:spcPct val="115000"/>
              </a:lnSpc>
              <a:spcBef>
                <a:spcPts val="800"/>
              </a:spcBef>
              <a:spcAft>
                <a:spcPts val="0"/>
              </a:spcAft>
              <a:buNone/>
            </a:pPr>
            <a:r>
              <a:rPr lang="es" sz="1150">
                <a:solidFill>
                  <a:srgbClr val="808080"/>
                </a:solidFill>
                <a:highlight>
                  <a:srgbClr val="FFFFFF"/>
                </a:highlight>
              </a:rPr>
              <a:t>Además las aplicaciones nativas </a:t>
            </a:r>
            <a:r>
              <a:rPr b="1" lang="es" sz="1150">
                <a:solidFill>
                  <a:srgbClr val="808080"/>
                </a:solidFill>
                <a:highlight>
                  <a:srgbClr val="FFFFFF"/>
                </a:highlight>
              </a:rPr>
              <a:t>no necesitan conexión a internet</a:t>
            </a:r>
            <a:r>
              <a:rPr lang="es" sz="1150">
                <a:solidFill>
                  <a:srgbClr val="808080"/>
                </a:solidFill>
                <a:highlight>
                  <a:srgbClr val="FFFFFF"/>
                </a:highlight>
              </a:rPr>
              <a:t> para que funcionen.</a:t>
            </a:r>
            <a:endParaRPr sz="1150">
              <a:solidFill>
                <a:srgbClr val="808080"/>
              </a:solidFill>
              <a:highlight>
                <a:srgbClr val="FFFFFF"/>
              </a:highlight>
            </a:endParaRPr>
          </a:p>
          <a:p>
            <a:pPr indent="0" lvl="0" marL="0" rtl="0" algn="l">
              <a:lnSpc>
                <a:spcPct val="115000"/>
              </a:lnSpc>
              <a:spcBef>
                <a:spcPts val="800"/>
              </a:spcBef>
              <a:spcAft>
                <a:spcPts val="0"/>
              </a:spcAft>
              <a:buNone/>
            </a:pPr>
            <a:r>
              <a:rPr lang="es" sz="1150">
                <a:solidFill>
                  <a:srgbClr val="808080"/>
                </a:solidFill>
                <a:highlight>
                  <a:srgbClr val="FFFFFF"/>
                </a:highlight>
              </a:rPr>
              <a:t>La </a:t>
            </a:r>
            <a:r>
              <a:rPr b="1" lang="es" sz="1150">
                <a:solidFill>
                  <a:srgbClr val="808080"/>
                </a:solidFill>
                <a:highlight>
                  <a:srgbClr val="FFFFFF"/>
                </a:highlight>
              </a:rPr>
              <a:t>descarga e instalación</a:t>
            </a:r>
            <a:r>
              <a:rPr lang="es" sz="1150">
                <a:solidFill>
                  <a:srgbClr val="808080"/>
                </a:solidFill>
                <a:highlight>
                  <a:srgbClr val="FFFFFF"/>
                </a:highlight>
              </a:rPr>
              <a:t> de estas apps se realiza siempre a través de las tiendas de aplicaciones (</a:t>
            </a:r>
            <a:r>
              <a:rPr b="1" lang="es" sz="1150">
                <a:solidFill>
                  <a:srgbClr val="808080"/>
                </a:solidFill>
                <a:highlight>
                  <a:srgbClr val="FFFFFF"/>
                </a:highlight>
              </a:rPr>
              <a:t>app store de los fabricantes</a:t>
            </a:r>
            <a:r>
              <a:rPr lang="es" sz="1150">
                <a:solidFill>
                  <a:srgbClr val="808080"/>
                </a:solidFill>
                <a:highlight>
                  <a:srgbClr val="FFFFFF"/>
                </a:highlight>
              </a:rPr>
              <a:t>). Esto facilita el proceso de marketing y promoción que explicaremos en próximos posts y que es vital para dar visibilidad a una app.</a:t>
            </a:r>
            <a:endParaRPr sz="1150">
              <a:solidFill>
                <a:srgbClr val="808080"/>
              </a:solidFill>
              <a:highlight>
                <a:srgbClr val="FFFFFF"/>
              </a:highlight>
            </a:endParaRPr>
          </a:p>
          <a:p>
            <a:pPr indent="0" lvl="0" marL="0" rtl="0" algn="l">
              <a:lnSpc>
                <a:spcPct val="115000"/>
              </a:lnSpc>
              <a:spcBef>
                <a:spcPts val="800"/>
              </a:spcBef>
              <a:spcAft>
                <a:spcPts val="0"/>
              </a:spcAft>
              <a:buNone/>
            </a:pPr>
            <a:r>
              <a:rPr lang="es" sz="1150">
                <a:solidFill>
                  <a:srgbClr val="808080"/>
                </a:solidFill>
                <a:highlight>
                  <a:srgbClr val="FFFFFF"/>
                </a:highlight>
              </a:rPr>
              <a:t>Está claro que si el coste no es un obstáculo en tu empresa, o tienes la certeza de que tu app será rentable, la mejor opción será siempre el desarrollo de una aplicación nativa para cada plataforma (iOS, Android y Windows Phone). Si tu presupuesto es limitado, las aplicaciones web tienen también grandes ventajas para tu negocio</a:t>
            </a:r>
            <a:endParaRPr sz="1150">
              <a:solidFill>
                <a:srgbClr val="808080"/>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12f891c4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12f891c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Contenido Responsive El contenido se adapta a la pantalla adquiriendo un aspecto de navegación APP.</a:t>
            </a:r>
            <a:endParaRPr/>
          </a:p>
          <a:p>
            <a:pPr indent="0" lvl="0" marL="0" rtl="0" algn="l">
              <a:lnSpc>
                <a:spcPct val="115000"/>
              </a:lnSpc>
              <a:spcBef>
                <a:spcPts val="800"/>
              </a:spcBef>
              <a:spcAft>
                <a:spcPts val="0"/>
              </a:spcAft>
              <a:buNone/>
            </a:pPr>
            <a:r>
              <a:rPr b="1" lang="es" sz="1150">
                <a:solidFill>
                  <a:srgbClr val="808080"/>
                </a:solidFill>
                <a:highlight>
                  <a:srgbClr val="FFFFFF"/>
                </a:highlight>
              </a:rPr>
              <a:t>no necesita instalación</a:t>
            </a:r>
            <a:r>
              <a:rPr lang="es" sz="1150">
                <a:solidFill>
                  <a:srgbClr val="808080"/>
                </a:solidFill>
                <a:highlight>
                  <a:srgbClr val="FFFFFF"/>
                </a:highlight>
              </a:rPr>
              <a:t> por lo que no pueden estar visibles en app store y la promoción y comercialización debe realizarse de forma independiente. De todas formas se puede crear un acceso directo que sería como “instalar” la aplicación en el dispositivo.</a:t>
            </a:r>
            <a:endParaRPr sz="1150">
              <a:solidFill>
                <a:srgbClr val="808080"/>
              </a:solidFill>
              <a:highlight>
                <a:srgbClr val="FFFFFF"/>
              </a:highlight>
            </a:endParaRPr>
          </a:p>
          <a:p>
            <a:pPr indent="0" lvl="0" marL="0" rtl="0" algn="l">
              <a:lnSpc>
                <a:spcPct val="115000"/>
              </a:lnSpc>
              <a:spcBef>
                <a:spcPts val="800"/>
              </a:spcBef>
              <a:spcAft>
                <a:spcPts val="0"/>
              </a:spcAft>
              <a:buNone/>
            </a:pPr>
            <a:r>
              <a:rPr lang="es" sz="1150">
                <a:solidFill>
                  <a:srgbClr val="808080"/>
                </a:solidFill>
                <a:highlight>
                  <a:srgbClr val="FFFFFF"/>
                </a:highlight>
              </a:rPr>
              <a:t>Las apps web móviles son siempre una buena opción si nuestro objetivo es </a:t>
            </a:r>
            <a:r>
              <a:rPr b="1" lang="es" sz="1150">
                <a:solidFill>
                  <a:srgbClr val="808080"/>
                </a:solidFill>
                <a:highlight>
                  <a:srgbClr val="FFFFFF"/>
                </a:highlight>
              </a:rPr>
              <a:t>adaptar la web a formato móvil</a:t>
            </a:r>
            <a:r>
              <a:rPr lang="es" sz="1150">
                <a:solidFill>
                  <a:srgbClr val="808080"/>
                </a:solidFill>
                <a:highlight>
                  <a:srgbClr val="FFFFFF"/>
                </a:highlight>
              </a:rPr>
              <a:t>.</a:t>
            </a:r>
            <a:endParaRPr sz="1150">
              <a:solidFill>
                <a:srgbClr val="808080"/>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512f891c4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512f891c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Contenido Responsive El contenido se adapta a la pantalla adquiriendo un aspecto de navegación APP.</a:t>
            </a:r>
            <a:endParaRPr/>
          </a:p>
          <a:p>
            <a:pPr indent="0" lvl="0" marL="0" rtl="0" algn="l">
              <a:lnSpc>
                <a:spcPct val="115000"/>
              </a:lnSpc>
              <a:spcBef>
                <a:spcPts val="800"/>
              </a:spcBef>
              <a:spcAft>
                <a:spcPts val="0"/>
              </a:spcAft>
              <a:buNone/>
            </a:pPr>
            <a:r>
              <a:rPr b="1" lang="es" sz="1150">
                <a:solidFill>
                  <a:srgbClr val="808080"/>
                </a:solidFill>
                <a:highlight>
                  <a:srgbClr val="FFFFFF"/>
                </a:highlight>
              </a:rPr>
              <a:t>no necesita instalación</a:t>
            </a:r>
            <a:r>
              <a:rPr lang="es" sz="1150">
                <a:solidFill>
                  <a:srgbClr val="808080"/>
                </a:solidFill>
                <a:highlight>
                  <a:srgbClr val="FFFFFF"/>
                </a:highlight>
              </a:rPr>
              <a:t> por lo que no pueden estar visibles en app store y la promoción y comercialización debe realizarse de forma independiente. De todas formas se puede crear un acceso directo que sería como “instalar” la aplicación en el dispositivo.</a:t>
            </a:r>
            <a:endParaRPr sz="1150">
              <a:solidFill>
                <a:srgbClr val="808080"/>
              </a:solidFill>
              <a:highlight>
                <a:srgbClr val="FFFFFF"/>
              </a:highlight>
            </a:endParaRPr>
          </a:p>
          <a:p>
            <a:pPr indent="0" lvl="0" marL="0" rtl="0" algn="l">
              <a:lnSpc>
                <a:spcPct val="115000"/>
              </a:lnSpc>
              <a:spcBef>
                <a:spcPts val="800"/>
              </a:spcBef>
              <a:spcAft>
                <a:spcPts val="0"/>
              </a:spcAft>
              <a:buNone/>
            </a:pPr>
            <a:r>
              <a:rPr lang="es" sz="1150">
                <a:solidFill>
                  <a:srgbClr val="808080"/>
                </a:solidFill>
                <a:highlight>
                  <a:srgbClr val="FFFFFF"/>
                </a:highlight>
              </a:rPr>
              <a:t>Las apps web móviles son siempre una buena opción si nuestro objetivo es </a:t>
            </a:r>
            <a:r>
              <a:rPr b="1" lang="es" sz="1150">
                <a:solidFill>
                  <a:srgbClr val="808080"/>
                </a:solidFill>
                <a:highlight>
                  <a:srgbClr val="FFFFFF"/>
                </a:highlight>
              </a:rPr>
              <a:t>adaptar la web a formato móvil</a:t>
            </a:r>
            <a:r>
              <a:rPr lang="es" sz="1150">
                <a:solidFill>
                  <a:srgbClr val="808080"/>
                </a:solidFill>
                <a:highlight>
                  <a:srgbClr val="FFFFFF"/>
                </a:highlight>
              </a:rPr>
              <a:t>.</a:t>
            </a:r>
            <a:endParaRPr sz="1150">
              <a:solidFill>
                <a:srgbClr val="808080"/>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512f891c4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512f891c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512f891c4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512f891c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512f891c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512f891c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utiliza para: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Aplicaciones móviles (especialmente aplicaciones de Android)</a:t>
            </a:r>
            <a:endParaRPr/>
          </a:p>
          <a:p>
            <a:pPr indent="0" lvl="0" marL="0" rtl="0" algn="l">
              <a:spcBef>
                <a:spcPts val="0"/>
              </a:spcBef>
              <a:spcAft>
                <a:spcPts val="0"/>
              </a:spcAft>
              <a:buNone/>
            </a:pPr>
            <a:r>
              <a:rPr lang="es"/>
              <a:t>Las aplicaciones de escritorio</a:t>
            </a:r>
            <a:endParaRPr/>
          </a:p>
          <a:p>
            <a:pPr indent="0" lvl="0" marL="0" rtl="0" algn="l">
              <a:spcBef>
                <a:spcPts val="0"/>
              </a:spcBef>
              <a:spcAft>
                <a:spcPts val="0"/>
              </a:spcAft>
              <a:buNone/>
            </a:pPr>
            <a:r>
              <a:rPr lang="es"/>
              <a:t>aplicaciones web</a:t>
            </a:r>
            <a:endParaRPr/>
          </a:p>
          <a:p>
            <a:pPr indent="0" lvl="0" marL="0" rtl="0" algn="l">
              <a:spcBef>
                <a:spcPts val="0"/>
              </a:spcBef>
              <a:spcAft>
                <a:spcPts val="0"/>
              </a:spcAft>
              <a:buNone/>
            </a:pPr>
            <a:r>
              <a:rPr lang="es"/>
              <a:t>Los servidores web y servidores de aplicaciones</a:t>
            </a:r>
            <a:endParaRPr/>
          </a:p>
          <a:p>
            <a:pPr indent="0" lvl="0" marL="0" rtl="0" algn="l">
              <a:spcBef>
                <a:spcPts val="0"/>
              </a:spcBef>
              <a:spcAft>
                <a:spcPts val="0"/>
              </a:spcAft>
              <a:buNone/>
            </a:pPr>
            <a:r>
              <a:rPr lang="es"/>
              <a:t>Juegos</a:t>
            </a:r>
            <a:endParaRPr/>
          </a:p>
          <a:p>
            <a:pPr indent="0" lvl="0" marL="0" rtl="0" algn="l">
              <a:spcBef>
                <a:spcPts val="0"/>
              </a:spcBef>
              <a:spcAft>
                <a:spcPts val="0"/>
              </a:spcAft>
              <a:buNone/>
            </a:pPr>
            <a:r>
              <a:rPr lang="es"/>
              <a:t>conexión de base de datos</a:t>
            </a:r>
            <a:endParaRPr/>
          </a:p>
          <a:p>
            <a:pPr indent="0" lvl="0" marL="0" rtl="0" algn="l">
              <a:spcBef>
                <a:spcPts val="0"/>
              </a:spcBef>
              <a:spcAft>
                <a:spcPts val="0"/>
              </a:spcAft>
              <a:buNone/>
            </a:pPr>
            <a:r>
              <a:rPr lang="es"/>
              <a:t>¡Y mucho, mucho más!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qué utilizar 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Java funciona en diferentes plataformas (Windows, Mac, Linux, Raspberry Pi, etc.)</a:t>
            </a:r>
            <a:endParaRPr/>
          </a:p>
          <a:p>
            <a:pPr indent="0" lvl="0" marL="0" rtl="0" algn="l">
              <a:spcBef>
                <a:spcPts val="0"/>
              </a:spcBef>
              <a:spcAft>
                <a:spcPts val="0"/>
              </a:spcAft>
              <a:buNone/>
            </a:pPr>
            <a:r>
              <a:rPr lang="es"/>
              <a:t>Es uno de los lenguaje de programación más popular en el mundo</a:t>
            </a:r>
            <a:endParaRPr/>
          </a:p>
          <a:p>
            <a:pPr indent="0" lvl="0" marL="0" rtl="0" algn="l">
              <a:spcBef>
                <a:spcPts val="0"/>
              </a:spcBef>
              <a:spcAft>
                <a:spcPts val="0"/>
              </a:spcAft>
              <a:buNone/>
            </a:pPr>
            <a:r>
              <a:rPr lang="es"/>
              <a:t>Es fácil de aprender y fácil de usar</a:t>
            </a:r>
            <a:endParaRPr/>
          </a:p>
          <a:p>
            <a:pPr indent="0" lvl="0" marL="0" rtl="0" algn="l">
              <a:spcBef>
                <a:spcPts val="0"/>
              </a:spcBef>
              <a:spcAft>
                <a:spcPts val="0"/>
              </a:spcAft>
              <a:buNone/>
            </a:pPr>
            <a:r>
              <a:rPr lang="es"/>
              <a:t>Es de código abierto y libre</a:t>
            </a:r>
            <a:endParaRPr/>
          </a:p>
          <a:p>
            <a:pPr indent="0" lvl="0" marL="0" rtl="0" algn="l">
              <a:spcBef>
                <a:spcPts val="0"/>
              </a:spcBef>
              <a:spcAft>
                <a:spcPts val="0"/>
              </a:spcAft>
              <a:buNone/>
            </a:pPr>
            <a:r>
              <a:rPr lang="es"/>
              <a:t>Es seguro, rápido y potente</a:t>
            </a:r>
            <a:endParaRPr/>
          </a:p>
          <a:p>
            <a:pPr indent="0" lvl="0" marL="0" rtl="0" algn="l">
              <a:spcBef>
                <a:spcPts val="0"/>
              </a:spcBef>
              <a:spcAft>
                <a:spcPts val="0"/>
              </a:spcAft>
              <a:buNone/>
            </a:pPr>
            <a:r>
              <a:rPr lang="es"/>
              <a:t>Tiene un enorme apoyo de la comunidad (decenas de millones de desarrolladores)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512f891c4_0_1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512f891c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33333"/>
                </a:solidFill>
                <a:highlight>
                  <a:srgbClr val="FFFFFF"/>
                </a:highlight>
              </a:rPr>
              <a:t>XML es un lenguaje de marcado similar a HTML. Significa Extensible Markup Language (Lenguaje de Marcado Extensible) y es una especificación de </a:t>
            </a:r>
            <a:r>
              <a:rPr lang="es" sz="1200">
                <a:solidFill>
                  <a:srgbClr val="3D7E9A"/>
                </a:solidFill>
                <a:highlight>
                  <a:srgbClr val="FFFFFF"/>
                </a:highlight>
                <a:uFill>
                  <a:noFill/>
                </a:uFill>
                <a:hlinkClick r:id="rId2"/>
              </a:rPr>
              <a:t>W3C</a:t>
            </a:r>
            <a:r>
              <a:rPr lang="es" sz="1200">
                <a:solidFill>
                  <a:srgbClr val="333333"/>
                </a:solidFill>
                <a:highlight>
                  <a:srgbClr val="FFFFFF"/>
                </a:highlight>
              </a:rPr>
              <a:t> como lenguaje de marcado de propósito general. Esto significa que, a diferencia de otros lenguajes de marcado, XML no está predefinido, por lo que debes definir tus propias etiquetas. El propósito principal del lenguaje es compartir datos a través de diferentes sistemas, como Internet.</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s" sz="1200">
                <a:solidFill>
                  <a:srgbClr val="333333"/>
                </a:solidFill>
                <a:highlight>
                  <a:srgbClr val="FFFFFF"/>
                </a:highlight>
              </a:rPr>
              <a:t>Gracias a XML podemos desarrollar las interfaces que vemos en nuestras manos con las aplicaciones.</a:t>
            </a:r>
            <a:endParaRPr sz="1200">
              <a:solidFill>
                <a:srgbClr val="33333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512f891c4_0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512f891c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512f891c4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512f891c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512f891c4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512f891c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512f891c4_0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512f891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33333"/>
                </a:solidFill>
                <a:highlight>
                  <a:srgbClr val="FFFFFF"/>
                </a:highlight>
              </a:rPr>
              <a:t>Requerimientos opcionales para poder virtualizar, windows de 64 bits y un procesador core i5 de quinta generación superior no son obligatorios pero son necesarios para emular dispositivos android</a:t>
            </a:r>
            <a:endParaRPr sz="1200">
              <a:solidFill>
                <a:srgbClr val="333333"/>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512f891c4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512f891c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Tienes que tener instalado Java </a:t>
            </a:r>
            <a:endParaRPr/>
          </a:p>
          <a:p>
            <a:pPr indent="0" lvl="0" marL="0" rtl="0" algn="l">
              <a:lnSpc>
                <a:spcPct val="115000"/>
              </a:lnSpc>
              <a:spcBef>
                <a:spcPts val="0"/>
              </a:spcBef>
              <a:spcAft>
                <a:spcPts val="0"/>
              </a:spcAft>
              <a:buNone/>
            </a:pPr>
            <a:r>
              <a:rPr b="1" lang="es" sz="800">
                <a:solidFill>
                  <a:srgbClr val="111111"/>
                </a:solidFill>
                <a:highlight>
                  <a:srgbClr val="FFFFFF"/>
                </a:highlight>
              </a:rPr>
              <a:t>Windows 10</a:t>
            </a:r>
            <a:endParaRPr b="1" sz="800">
              <a:solidFill>
                <a:srgbClr val="111111"/>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el botón </a:t>
            </a:r>
            <a:r>
              <a:rPr b="1" lang="es" sz="900">
                <a:solidFill>
                  <a:srgbClr val="333333"/>
                </a:solidFill>
                <a:highlight>
                  <a:srgbClr val="FFFFFF"/>
                </a:highlight>
              </a:rPr>
              <a:t>Inicio</a:t>
            </a:r>
            <a:r>
              <a:rPr lang="es" sz="900">
                <a:solidFill>
                  <a:srgbClr val="333333"/>
                </a:solidFill>
                <a:highlight>
                  <a:srgbClr val="FFFFFF"/>
                </a:highlight>
              </a:rPr>
              <a:t> de Windows</a:t>
            </a:r>
            <a:endParaRPr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Desplácese por las aplicaciones y programas mostrados hasta que vea la carpeta </a:t>
            </a:r>
            <a:r>
              <a:rPr b="1" lang="es" sz="900">
                <a:solidFill>
                  <a:srgbClr val="333333"/>
                </a:solidFill>
                <a:highlight>
                  <a:srgbClr val="FFFFFF"/>
                </a:highlight>
              </a:rPr>
              <a:t>Java</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la carpeta </a:t>
            </a:r>
            <a:r>
              <a:rPr b="1" lang="es" sz="900">
                <a:solidFill>
                  <a:srgbClr val="333333"/>
                </a:solidFill>
                <a:highlight>
                  <a:srgbClr val="FFFFFF"/>
                </a:highlight>
              </a:rPr>
              <a:t>Java</a:t>
            </a:r>
            <a:r>
              <a:rPr lang="es" sz="900">
                <a:solidFill>
                  <a:srgbClr val="333333"/>
                </a:solidFill>
                <a:highlight>
                  <a:srgbClr val="FFFFFF"/>
                </a:highlight>
              </a:rPr>
              <a:t> y, a continuación, en </a:t>
            </a:r>
            <a:r>
              <a:rPr b="1" lang="es" sz="900">
                <a:solidFill>
                  <a:srgbClr val="333333"/>
                </a:solidFill>
                <a:highlight>
                  <a:srgbClr val="FFFFFF"/>
                </a:highlight>
              </a:rPr>
              <a:t>Acerca de Java</a:t>
            </a:r>
            <a:r>
              <a:rPr lang="es" sz="900">
                <a:solidFill>
                  <a:srgbClr val="333333"/>
                </a:solidFill>
                <a:highlight>
                  <a:srgbClr val="FFFFFF"/>
                </a:highlight>
              </a:rPr>
              <a:t> para ver la versión de Java</a:t>
            </a:r>
            <a:endParaRPr sz="900">
              <a:solidFill>
                <a:srgbClr val="333333"/>
              </a:solidFill>
              <a:highlight>
                <a:srgbClr val="FFFFFF"/>
              </a:highlight>
            </a:endParaRPr>
          </a:p>
          <a:p>
            <a:pPr indent="0" lvl="0" marL="0" rtl="0" algn="l">
              <a:lnSpc>
                <a:spcPct val="115000"/>
              </a:lnSpc>
              <a:spcBef>
                <a:spcPts val="2800"/>
              </a:spcBef>
              <a:spcAft>
                <a:spcPts val="0"/>
              </a:spcAft>
              <a:buNone/>
            </a:pPr>
            <a:r>
              <a:rPr b="1" lang="es" sz="800">
                <a:solidFill>
                  <a:srgbClr val="111111"/>
                </a:solidFill>
                <a:highlight>
                  <a:srgbClr val="FFFFFF"/>
                </a:highlight>
              </a:rPr>
              <a:t>Windows 8</a:t>
            </a:r>
            <a:endParaRPr b="1" sz="800">
              <a:solidFill>
                <a:srgbClr val="111111"/>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con el botón derecho en la esquina inferior izquierda y seleccione el </a:t>
            </a:r>
            <a:r>
              <a:rPr b="1" lang="es" sz="900">
                <a:solidFill>
                  <a:srgbClr val="333333"/>
                </a:solidFill>
                <a:highlight>
                  <a:srgbClr val="FFFFFF"/>
                </a:highlight>
              </a:rPr>
              <a:t>Panel de control</a:t>
            </a:r>
            <a:r>
              <a:rPr lang="es" sz="900">
                <a:solidFill>
                  <a:srgbClr val="333333"/>
                </a:solidFill>
                <a:highlight>
                  <a:srgbClr val="FFFFFF"/>
                </a:highlight>
              </a:rPr>
              <a:t> del menú emergente.</a:t>
            </a:r>
            <a:endParaRPr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Cuando aparezca el panel de control, seleccione </a:t>
            </a:r>
            <a:r>
              <a:rPr b="1" lang="es" sz="900">
                <a:solidFill>
                  <a:srgbClr val="333333"/>
                </a:solidFill>
                <a:highlight>
                  <a:srgbClr val="FFFFFF"/>
                </a:highlight>
              </a:rPr>
              <a:t>Programas</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a:t>
            </a:r>
            <a:r>
              <a:rPr b="1" lang="es" sz="900">
                <a:solidFill>
                  <a:srgbClr val="333333"/>
                </a:solidFill>
                <a:highlight>
                  <a:srgbClr val="FFFFFF"/>
                </a:highlight>
              </a:rPr>
              <a:t>Programas y características</a:t>
            </a:r>
            <a:r>
              <a:rPr lang="es" sz="900">
                <a:solidFill>
                  <a:srgbClr val="333333"/>
                </a:solidFill>
                <a:highlight>
                  <a:srgbClr val="FFFFFF"/>
                </a:highlight>
              </a:rPr>
              <a:t>.</a:t>
            </a:r>
            <a:endParaRPr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Se mostrarán las versiones instaladas de Java.</a:t>
            </a:r>
            <a:endParaRPr sz="900">
              <a:solidFill>
                <a:srgbClr val="333333"/>
              </a:solidFill>
              <a:highlight>
                <a:srgbClr val="FFFFFF"/>
              </a:highlight>
            </a:endParaRPr>
          </a:p>
          <a:p>
            <a:pPr indent="0" lvl="0" marL="0" rtl="0" algn="l">
              <a:lnSpc>
                <a:spcPct val="115000"/>
              </a:lnSpc>
              <a:spcBef>
                <a:spcPts val="2800"/>
              </a:spcBef>
              <a:spcAft>
                <a:spcPts val="0"/>
              </a:spcAft>
              <a:buNone/>
            </a:pPr>
            <a:r>
              <a:rPr b="1" lang="es" sz="800">
                <a:solidFill>
                  <a:srgbClr val="111111"/>
                </a:solidFill>
                <a:highlight>
                  <a:srgbClr val="FFFFFF"/>
                </a:highlight>
              </a:rPr>
              <a:t>Windows 7 y Windows Vista</a:t>
            </a:r>
            <a:endParaRPr b="1" sz="800">
              <a:solidFill>
                <a:srgbClr val="111111"/>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a:t>
            </a:r>
            <a:r>
              <a:rPr b="1" lang="es" sz="900">
                <a:solidFill>
                  <a:srgbClr val="333333"/>
                </a:solidFill>
                <a:highlight>
                  <a:srgbClr val="FFFFFF"/>
                </a:highlight>
              </a:rPr>
              <a:t>Inicio</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Seleccione </a:t>
            </a:r>
            <a:r>
              <a:rPr b="1" lang="es" sz="900">
                <a:solidFill>
                  <a:srgbClr val="333333"/>
                </a:solidFill>
                <a:highlight>
                  <a:srgbClr val="FFFFFF"/>
                </a:highlight>
              </a:rPr>
              <a:t>Panel de control</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Seleccione </a:t>
            </a:r>
            <a:r>
              <a:rPr b="1" lang="es" sz="900">
                <a:solidFill>
                  <a:srgbClr val="333333"/>
                </a:solidFill>
                <a:highlight>
                  <a:srgbClr val="FFFFFF"/>
                </a:highlight>
              </a:rPr>
              <a:t>Programas</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a:t>
            </a:r>
            <a:r>
              <a:rPr b="1" lang="es" sz="900">
                <a:solidFill>
                  <a:srgbClr val="333333"/>
                </a:solidFill>
                <a:highlight>
                  <a:srgbClr val="FFFFFF"/>
                </a:highlight>
              </a:rPr>
              <a:t>Programas y características</a:t>
            </a:r>
            <a:r>
              <a:rPr lang="es" sz="900">
                <a:solidFill>
                  <a:srgbClr val="333333"/>
                </a:solidFill>
                <a:highlight>
                  <a:srgbClr val="FFFFFF"/>
                </a:highlight>
              </a:rPr>
              <a:t>.</a:t>
            </a:r>
            <a:endParaRPr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Se mostrarán las versiones instaladas de Java.</a:t>
            </a:r>
            <a:endParaRPr sz="900">
              <a:solidFill>
                <a:srgbClr val="333333"/>
              </a:solidFill>
              <a:highlight>
                <a:srgbClr val="FFFFFF"/>
              </a:highlight>
            </a:endParaRPr>
          </a:p>
          <a:p>
            <a:pPr indent="0" lvl="0" marL="0" rtl="0" algn="l">
              <a:lnSpc>
                <a:spcPct val="115000"/>
              </a:lnSpc>
              <a:spcBef>
                <a:spcPts val="2800"/>
              </a:spcBef>
              <a:spcAft>
                <a:spcPts val="0"/>
              </a:spcAft>
              <a:buNone/>
            </a:pPr>
            <a:r>
              <a:rPr b="1" lang="es" sz="800">
                <a:solidFill>
                  <a:srgbClr val="111111"/>
                </a:solidFill>
                <a:highlight>
                  <a:srgbClr val="FFFFFF"/>
                </a:highlight>
              </a:rPr>
              <a:t>Windows XP</a:t>
            </a:r>
            <a:endParaRPr b="1" sz="800">
              <a:solidFill>
                <a:srgbClr val="111111"/>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a:t>
            </a:r>
            <a:r>
              <a:rPr b="1" lang="es" sz="900">
                <a:solidFill>
                  <a:srgbClr val="333333"/>
                </a:solidFill>
                <a:highlight>
                  <a:srgbClr val="FFFFFF"/>
                </a:highlight>
              </a:rPr>
              <a:t>Inicio</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Seleccione </a:t>
            </a:r>
            <a:r>
              <a:rPr b="1" lang="es" sz="900">
                <a:solidFill>
                  <a:srgbClr val="333333"/>
                </a:solidFill>
                <a:highlight>
                  <a:srgbClr val="FFFFFF"/>
                </a:highlight>
              </a:rPr>
              <a:t>Panel de control</a:t>
            </a:r>
            <a:endParaRPr b="1"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Haga clic en el icono de </a:t>
            </a:r>
            <a:r>
              <a:rPr b="1" lang="es" sz="900">
                <a:solidFill>
                  <a:srgbClr val="333333"/>
                </a:solidFill>
                <a:highlight>
                  <a:srgbClr val="FFFFFF"/>
                </a:highlight>
              </a:rPr>
              <a:t>Agregar o quitar programas</a:t>
            </a:r>
            <a:r>
              <a:rPr lang="es" sz="900">
                <a:solidFill>
                  <a:srgbClr val="333333"/>
                </a:solidFill>
                <a:highlight>
                  <a:srgbClr val="FFFFFF"/>
                </a:highlight>
              </a:rPr>
              <a:t> del Panel de control.</a:t>
            </a:r>
            <a:endParaRPr sz="900">
              <a:solidFill>
                <a:srgbClr val="333333"/>
              </a:solidFill>
              <a:highlight>
                <a:srgbClr val="FFFFFF"/>
              </a:highlight>
            </a:endParaRPr>
          </a:p>
          <a:p>
            <a:pPr indent="-285750" lvl="0" marL="635000" marR="177800" rtl="0" algn="l">
              <a:lnSpc>
                <a:spcPct val="115000"/>
              </a:lnSpc>
              <a:spcBef>
                <a:spcPts val="0"/>
              </a:spcBef>
              <a:spcAft>
                <a:spcPts val="0"/>
              </a:spcAft>
              <a:buClr>
                <a:srgbClr val="333333"/>
              </a:buClr>
              <a:buSzPts val="900"/>
              <a:buAutoNum type="arabicPeriod"/>
            </a:pPr>
            <a:r>
              <a:rPr lang="es" sz="900">
                <a:solidFill>
                  <a:srgbClr val="333333"/>
                </a:solidFill>
                <a:highlight>
                  <a:srgbClr val="FFFFFF"/>
                </a:highlight>
              </a:rPr>
              <a:t>El panel de control de Agregar o quitar programas mostrará una lista del software instalado en el sistema, incluidas las versiones de Java que están en su computadora.</a:t>
            </a:r>
            <a:endParaRPr sz="900">
              <a:solidFill>
                <a:srgbClr val="333333"/>
              </a:solidFill>
              <a:highlight>
                <a:srgbClr val="FFFFFF"/>
              </a:highlight>
            </a:endParaRPr>
          </a:p>
          <a:p>
            <a:pPr indent="0" lvl="0" marL="0" rtl="0" algn="l">
              <a:spcBef>
                <a:spcPts val="28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512f891c4_0_3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512f891c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Ambiente de desarrollo</a:t>
            </a:r>
            <a:endParaRPr/>
          </a:p>
          <a:p>
            <a:pPr indent="0" lvl="0" marL="0" rtl="0" algn="l">
              <a:spcBef>
                <a:spcPts val="0"/>
              </a:spcBef>
              <a:spcAft>
                <a:spcPts val="0"/>
              </a:spcAft>
              <a:buNone/>
            </a:pPr>
            <a:r>
              <a:rPr lang="es"/>
              <a:t>• Objetivos</a:t>
            </a:r>
            <a:endParaRPr/>
          </a:p>
          <a:p>
            <a:pPr indent="0" lvl="0" marL="0" rtl="0" algn="l">
              <a:spcBef>
                <a:spcPts val="0"/>
              </a:spcBef>
              <a:spcAft>
                <a:spcPts val="0"/>
              </a:spcAft>
              <a:buNone/>
            </a:pPr>
            <a:r>
              <a:rPr lang="es"/>
              <a:t>• Android Studio</a:t>
            </a:r>
            <a:endParaRPr/>
          </a:p>
          <a:p>
            <a:pPr indent="0" lvl="0" marL="0" rtl="0" algn="l">
              <a:spcBef>
                <a:spcPts val="0"/>
              </a:spcBef>
              <a:spcAft>
                <a:spcPts val="0"/>
              </a:spcAft>
              <a:buNone/>
            </a:pPr>
            <a:r>
              <a:rPr lang="es"/>
              <a:t>• Instalación JDK</a:t>
            </a:r>
            <a:endParaRPr/>
          </a:p>
          <a:p>
            <a:pPr indent="0" lvl="0" marL="0" rtl="0" algn="l">
              <a:spcBef>
                <a:spcPts val="0"/>
              </a:spcBef>
              <a:spcAft>
                <a:spcPts val="0"/>
              </a:spcAft>
              <a:buNone/>
            </a:pPr>
            <a:r>
              <a:rPr lang="es"/>
              <a:t>• Instalación de Android Studio</a:t>
            </a:r>
            <a:endParaRPr/>
          </a:p>
          <a:p>
            <a:pPr indent="0" lvl="0" marL="0" rtl="0" algn="l">
              <a:spcBef>
                <a:spcPts val="0"/>
              </a:spcBef>
              <a:spcAft>
                <a:spcPts val="0"/>
              </a:spcAft>
              <a:buNone/>
            </a:pPr>
            <a:r>
              <a:rPr lang="es"/>
              <a:t>• Creación de proyectos en Android Studio</a:t>
            </a:r>
            <a:endParaRPr/>
          </a:p>
          <a:p>
            <a:pPr indent="0" lvl="0" marL="0" rtl="0" algn="l">
              <a:spcBef>
                <a:spcPts val="0"/>
              </a:spcBef>
              <a:spcAft>
                <a:spcPts val="0"/>
              </a:spcAft>
              <a:buNone/>
            </a:pPr>
            <a:r>
              <a:rPr lang="es"/>
              <a:t>• Estructura de un proyecto básico</a:t>
            </a:r>
            <a:endParaRPr/>
          </a:p>
          <a:p>
            <a:pPr indent="0" lvl="0" marL="0" rtl="0" algn="l">
              <a:spcBef>
                <a:spcPts val="0"/>
              </a:spcBef>
              <a:spcAft>
                <a:spcPts val="0"/>
              </a:spcAft>
              <a:buNone/>
            </a:pPr>
            <a:r>
              <a:rPr lang="es"/>
              <a:t>• Android Virtual Device</a:t>
            </a:r>
            <a:endParaRPr/>
          </a:p>
          <a:p>
            <a:pPr indent="0" lvl="0" marL="0" rtl="0" algn="l">
              <a:spcBef>
                <a:spcPts val="0"/>
              </a:spcBef>
              <a:spcAft>
                <a:spcPts val="0"/>
              </a:spcAft>
              <a:buNone/>
            </a:pPr>
            <a:r>
              <a:rPr lang="es"/>
              <a:t>• Emuladores de terceros</a:t>
            </a:r>
            <a:endParaRPr/>
          </a:p>
          <a:p>
            <a:pPr indent="0" lvl="0" marL="0" rtl="0" algn="l">
              <a:spcBef>
                <a:spcPts val="0"/>
              </a:spcBef>
              <a:spcAft>
                <a:spcPts val="0"/>
              </a:spcAft>
              <a:buNone/>
            </a:pPr>
            <a:r>
              <a:rPr lang="es"/>
              <a:t>• Conexión de dispositivos físicos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3f28593df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3f28593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512f891c4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512f891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3f28593d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3f28593d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512f891c4_0_3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512f891c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3f28593d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3f28593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512f891c4_0_6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512f891c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esa ventana de la aplicación que tiene asignado una parte de código lógica y tenemos una parte gráfica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512f891c4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512f891c4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512f891c4_0_6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512f891c4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3f28593df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3f28593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512f891c4_0_6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512f891c4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512f891c4_0_6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512f891c4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512f891c4_0_6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512f891c4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512f891c4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512f891c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222222"/>
                </a:solidFill>
                <a:highlight>
                  <a:srgbClr val="FFFFFF"/>
                </a:highlight>
              </a:rPr>
              <a:t>La </a:t>
            </a:r>
            <a:r>
              <a:rPr b="1" lang="es" sz="1050">
                <a:solidFill>
                  <a:srgbClr val="222222"/>
                </a:solidFill>
                <a:highlight>
                  <a:srgbClr val="FFFFFF"/>
                </a:highlight>
              </a:rPr>
              <a:t>licencia Apache</a:t>
            </a:r>
            <a:r>
              <a:rPr lang="es" sz="1050">
                <a:solidFill>
                  <a:srgbClr val="222222"/>
                </a:solidFill>
                <a:highlight>
                  <a:srgbClr val="FFFFFF"/>
                </a:highlight>
              </a:rPr>
              <a:t> (</a:t>
            </a:r>
            <a:r>
              <a:rPr b="1" lang="es" sz="1050">
                <a:solidFill>
                  <a:srgbClr val="222222"/>
                </a:solidFill>
                <a:highlight>
                  <a:srgbClr val="FFFFFF"/>
                </a:highlight>
              </a:rPr>
              <a:t>Apache License</a:t>
            </a:r>
            <a:r>
              <a:rPr lang="es" sz="1050">
                <a:solidFill>
                  <a:srgbClr val="222222"/>
                </a:solidFill>
                <a:highlight>
                  <a:srgbClr val="FFFFFF"/>
                </a:highlight>
              </a:rPr>
              <a:t> o </a:t>
            </a:r>
            <a:r>
              <a:rPr b="1" lang="es" sz="1050">
                <a:solidFill>
                  <a:srgbClr val="222222"/>
                </a:solidFill>
                <a:highlight>
                  <a:srgbClr val="FFFFFF"/>
                </a:highlight>
              </a:rPr>
              <a:t>Apache Software License</a:t>
            </a:r>
            <a:r>
              <a:rPr lang="es" sz="1050">
                <a:solidFill>
                  <a:srgbClr val="222222"/>
                </a:solidFill>
                <a:highlight>
                  <a:srgbClr val="FFFFFF"/>
                </a:highlight>
              </a:rPr>
              <a:t> para versiones anteriores a 2.0) es una </a:t>
            </a:r>
            <a:r>
              <a:rPr lang="es" sz="1050">
                <a:solidFill>
                  <a:srgbClr val="0B0080"/>
                </a:solidFill>
                <a:highlight>
                  <a:srgbClr val="FFFFFF"/>
                </a:highlight>
                <a:uFill>
                  <a:noFill/>
                </a:uFill>
                <a:hlinkClick r:id="rId2"/>
              </a:rPr>
              <a:t>licencia</a:t>
            </a:r>
            <a:r>
              <a:rPr lang="es" sz="1050">
                <a:solidFill>
                  <a:srgbClr val="222222"/>
                </a:solidFill>
                <a:highlight>
                  <a:srgbClr val="FFFFFF"/>
                </a:highlight>
              </a:rPr>
              <a:t> de </a:t>
            </a:r>
            <a:r>
              <a:rPr lang="es" sz="1050">
                <a:solidFill>
                  <a:srgbClr val="0B0080"/>
                </a:solidFill>
                <a:highlight>
                  <a:srgbClr val="FFFFFF"/>
                </a:highlight>
                <a:uFill>
                  <a:noFill/>
                </a:uFill>
                <a:hlinkClick r:id="rId3"/>
              </a:rPr>
              <a:t>software libre</a:t>
            </a:r>
            <a:r>
              <a:rPr lang="es" sz="1050">
                <a:solidFill>
                  <a:srgbClr val="222222"/>
                </a:solidFill>
                <a:highlight>
                  <a:srgbClr val="FFFFFF"/>
                </a:highlight>
              </a:rPr>
              <a:t> </a:t>
            </a:r>
            <a:r>
              <a:rPr lang="es" sz="1050">
                <a:solidFill>
                  <a:srgbClr val="0B0080"/>
                </a:solidFill>
                <a:highlight>
                  <a:srgbClr val="FFFFFF"/>
                </a:highlight>
                <a:uFill>
                  <a:noFill/>
                </a:uFill>
                <a:hlinkClick r:id="rId4"/>
              </a:rPr>
              <a:t>permisiva</a:t>
            </a:r>
            <a:r>
              <a:rPr lang="es" sz="1050">
                <a:solidFill>
                  <a:srgbClr val="222222"/>
                </a:solidFill>
                <a:highlight>
                  <a:srgbClr val="FFFFFF"/>
                </a:highlight>
              </a:rPr>
              <a:t> creada por la </a:t>
            </a:r>
            <a:r>
              <a:rPr i="1" lang="es" sz="1050">
                <a:solidFill>
                  <a:srgbClr val="0B0080"/>
                </a:solidFill>
                <a:highlight>
                  <a:srgbClr val="FFFFFF"/>
                </a:highlight>
                <a:uFill>
                  <a:noFill/>
                </a:uFill>
                <a:hlinkClick r:id="rId5"/>
              </a:rPr>
              <a:t>Apache Software Foundation</a:t>
            </a:r>
            <a:r>
              <a:rPr i="1" lang="es" sz="1050">
                <a:solidFill>
                  <a:srgbClr val="222222"/>
                </a:solidFill>
                <a:highlight>
                  <a:srgbClr val="FFFFFF"/>
                </a:highlight>
              </a:rPr>
              <a:t> (ASF)</a:t>
            </a:r>
            <a:r>
              <a:rPr lang="es" sz="1050">
                <a:solidFill>
                  <a:srgbClr val="222222"/>
                </a:solidFill>
                <a:highlight>
                  <a:srgbClr val="FFFFFF"/>
                </a:highlight>
              </a:rPr>
              <a:t>. Al igual que otras </a:t>
            </a:r>
            <a:r>
              <a:rPr lang="es" sz="1050">
                <a:solidFill>
                  <a:srgbClr val="0B0080"/>
                </a:solidFill>
                <a:highlight>
                  <a:srgbClr val="FFFFFF"/>
                </a:highlight>
                <a:uFill>
                  <a:noFill/>
                </a:uFill>
                <a:hlinkClick r:id="rId6"/>
              </a:rPr>
              <a:t>licencias</a:t>
            </a:r>
            <a:r>
              <a:rPr lang="es" sz="1050">
                <a:solidFill>
                  <a:srgbClr val="222222"/>
                </a:solidFill>
                <a:highlight>
                  <a:srgbClr val="FFFFFF"/>
                </a:highlight>
              </a:rPr>
              <a:t> de </a:t>
            </a:r>
            <a:r>
              <a:rPr lang="es" sz="1050">
                <a:solidFill>
                  <a:srgbClr val="0B0080"/>
                </a:solidFill>
                <a:highlight>
                  <a:srgbClr val="FFFFFF"/>
                </a:highlight>
                <a:uFill>
                  <a:noFill/>
                </a:uFill>
                <a:hlinkClick r:id="rId7"/>
              </a:rPr>
              <a:t>software libre</a:t>
            </a:r>
            <a:r>
              <a:rPr lang="es" sz="1050">
                <a:solidFill>
                  <a:srgbClr val="222222"/>
                </a:solidFill>
                <a:highlight>
                  <a:srgbClr val="FFFFFF"/>
                </a:highlight>
              </a:rPr>
              <a:t>, todo el software producido por la </a:t>
            </a:r>
            <a:r>
              <a:rPr i="1" lang="es" sz="1050">
                <a:solidFill>
                  <a:srgbClr val="222222"/>
                </a:solidFill>
                <a:highlight>
                  <a:srgbClr val="FFFFFF"/>
                </a:highlight>
              </a:rPr>
              <a:t>ASF</a:t>
            </a:r>
            <a:r>
              <a:rPr lang="es" sz="1050">
                <a:solidFill>
                  <a:srgbClr val="222222"/>
                </a:solidFill>
                <a:highlight>
                  <a:srgbClr val="FFFFFF"/>
                </a:highlight>
              </a:rPr>
              <a:t> o cualquiera de sus proyectos está desarrollado bajo los términos de esta licencia, es decir, la licencia permite al usuario del software de la libertad de usar el software para cualquier propósito, para distribuirlo, modificarlo y distribuir versiones modificadas del software, bajo los términos de la licencia, sin preocuparse de las </a:t>
            </a:r>
            <a:r>
              <a:rPr lang="es" sz="1050">
                <a:solidFill>
                  <a:srgbClr val="0B0080"/>
                </a:solidFill>
                <a:highlight>
                  <a:srgbClr val="FFFFFF"/>
                </a:highlight>
                <a:uFill>
                  <a:noFill/>
                </a:uFill>
                <a:hlinkClick r:id="rId8"/>
              </a:rPr>
              <a:t>regalías</a:t>
            </a:r>
            <a:r>
              <a:rPr lang="es" sz="1050">
                <a:solidFill>
                  <a:srgbClr val="222222"/>
                </a:solidFill>
                <a:highlight>
                  <a:srgbClr val="FFFFFF"/>
                </a:highlight>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512f891c4_0_6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512f891c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3f28593df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3f28593d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y tipo de aplicación</a:t>
            </a:r>
            <a:endParaRPr/>
          </a:p>
          <a:p>
            <a:pPr indent="0" lvl="0" marL="0" rtl="0" algn="l">
              <a:spcBef>
                <a:spcPts val="0"/>
              </a:spcBef>
              <a:spcAft>
                <a:spcPts val="0"/>
              </a:spcAft>
              <a:buNone/>
            </a:pPr>
            <a:r>
              <a:rPr lang="es"/>
              <a:t>• Creación del proyecto</a:t>
            </a:r>
            <a:endParaRPr/>
          </a:p>
          <a:p>
            <a:pPr indent="0" lvl="0" marL="0" rtl="0" algn="l">
              <a:spcBef>
                <a:spcPts val="0"/>
              </a:spcBef>
              <a:spcAft>
                <a:spcPts val="0"/>
              </a:spcAft>
              <a:buNone/>
            </a:pPr>
            <a:r>
              <a:rPr lang="es"/>
              <a:t>• Implementación</a:t>
            </a:r>
            <a:endParaRPr/>
          </a:p>
          <a:p>
            <a:pPr indent="0" lvl="0" marL="0" rtl="0" algn="l">
              <a:spcBef>
                <a:spcPts val="0"/>
              </a:spcBef>
              <a:spcAft>
                <a:spcPts val="0"/>
              </a:spcAft>
              <a:buNone/>
            </a:pPr>
            <a:r>
              <a:rPr lang="es"/>
              <a:t>• Manifiesto</a:t>
            </a:r>
            <a:endParaRPr/>
          </a:p>
          <a:p>
            <a:pPr indent="0" lvl="0" marL="0" rtl="0" algn="l">
              <a:spcBef>
                <a:spcPts val="0"/>
              </a:spcBef>
              <a:spcAft>
                <a:spcPts val="0"/>
              </a:spcAft>
              <a:buNone/>
            </a:pPr>
            <a:r>
              <a:rPr lang="es"/>
              <a:t>• Depuración</a:t>
            </a:r>
            <a:endParaRPr/>
          </a:p>
          <a:p>
            <a:pPr indent="0" lvl="0" marL="0" rtl="0" algn="l">
              <a:spcBef>
                <a:spcPts val="0"/>
              </a:spcBef>
              <a:spcAft>
                <a:spcPts val="0"/>
              </a:spcAft>
              <a:buNone/>
            </a:pPr>
            <a:r>
              <a:rPr lang="es"/>
              <a:t>• Ejecución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3f28593df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3f28593d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Introducción</a:t>
            </a:r>
            <a:endParaRPr/>
          </a:p>
          <a:p>
            <a:pPr indent="0" lvl="0" marL="0" rtl="0" algn="l">
              <a:spcBef>
                <a:spcPts val="0"/>
              </a:spcBef>
              <a:spcAft>
                <a:spcPts val="0"/>
              </a:spcAft>
              <a:buNone/>
            </a:pPr>
            <a:r>
              <a:rPr lang="es"/>
              <a:t>• Unidades de medida</a:t>
            </a:r>
            <a:endParaRPr/>
          </a:p>
          <a:p>
            <a:pPr indent="0" lvl="0" marL="0" rtl="0" algn="l">
              <a:spcBef>
                <a:spcPts val="0"/>
              </a:spcBef>
              <a:spcAft>
                <a:spcPts val="0"/>
              </a:spcAft>
              <a:buNone/>
            </a:pPr>
            <a:r>
              <a:rPr lang="es"/>
              <a:t>• Layouts</a:t>
            </a:r>
            <a:endParaRPr/>
          </a:p>
          <a:p>
            <a:pPr indent="0" lvl="0" marL="0" rtl="0" algn="l">
              <a:spcBef>
                <a:spcPts val="0"/>
              </a:spcBef>
              <a:spcAft>
                <a:spcPts val="0"/>
              </a:spcAft>
              <a:buNone/>
            </a:pPr>
            <a:r>
              <a:rPr lang="es"/>
              <a:t>• Elementos básicos</a:t>
            </a:r>
            <a:endParaRPr/>
          </a:p>
          <a:p>
            <a:pPr indent="0" lvl="0" marL="0" rtl="0" algn="l">
              <a:spcBef>
                <a:spcPts val="0"/>
              </a:spcBef>
              <a:spcAft>
                <a:spcPts val="0"/>
              </a:spcAft>
              <a:buNone/>
            </a:pPr>
            <a:r>
              <a:rPr lang="es"/>
              <a:t>• Menús</a:t>
            </a:r>
            <a:endParaRPr/>
          </a:p>
          <a:p>
            <a:pPr indent="0" lvl="0" marL="0" rtl="0" algn="l">
              <a:spcBef>
                <a:spcPts val="0"/>
              </a:spcBef>
              <a:spcAft>
                <a:spcPts val="0"/>
              </a:spcAft>
              <a:buNone/>
            </a:pPr>
            <a:r>
              <a:rPr lang="es"/>
              <a:t>• Eventos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3f28593df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3f28593d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Son unas </a:t>
            </a:r>
            <a:r>
              <a:rPr lang="es"/>
              <a:t>métricas</a:t>
            </a:r>
            <a:r>
              <a:rPr lang="es"/>
              <a:t> de diseño de google basada en la papiroflexia o origami</a:t>
            </a:r>
            <a:endParaRPr/>
          </a:p>
          <a:p>
            <a:pPr indent="0" lvl="0" marL="0" rtl="0" algn="l">
              <a:spcBef>
                <a:spcPts val="0"/>
              </a:spcBef>
              <a:spcAft>
                <a:spcPts val="0"/>
              </a:spcAft>
              <a:buNone/>
            </a:pPr>
            <a:r>
              <a:rPr lang="es"/>
              <a:t>la idea de material design es que se maneje a </a:t>
            </a:r>
            <a:r>
              <a:rPr lang="es"/>
              <a:t>través</a:t>
            </a:r>
            <a:r>
              <a:rPr lang="es"/>
              <a:t> de capas,  movimientos naturales que cumplen con las leyes de la </a:t>
            </a:r>
            <a:r>
              <a:rPr lang="es"/>
              <a:t>física (animaciones y efectos visuales)</a:t>
            </a:r>
            <a:r>
              <a:rPr lang="es"/>
              <a:t>, se basa en la profundidad luces y sombras , elevaciones proyección de los elementos en capas en el eje Z</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3f28593df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3f28593d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Son unas métricas de diseño de google basada en la papiroflexia o origami</a:t>
            </a:r>
            <a:endParaRPr/>
          </a:p>
          <a:p>
            <a:pPr indent="0" lvl="0" marL="0" rtl="0" algn="l">
              <a:spcBef>
                <a:spcPts val="0"/>
              </a:spcBef>
              <a:spcAft>
                <a:spcPts val="0"/>
              </a:spcAft>
              <a:buNone/>
            </a:pPr>
            <a:r>
              <a:rPr lang="es"/>
              <a:t>la idea de material dsedign es que se maneje a travez de capas,  movimientos naturales que cumplen con las leyes de la física (animaciones y efectos visuales), se basa en la profundidad luces y sombras , elevaciones proyección de los elementos en capas en el eje Z</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447c015d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447c015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Introducción</a:t>
            </a:r>
            <a:endParaRPr/>
          </a:p>
          <a:p>
            <a:pPr indent="0" lvl="0" marL="0" rtl="0" algn="l">
              <a:spcBef>
                <a:spcPts val="0"/>
              </a:spcBef>
              <a:spcAft>
                <a:spcPts val="0"/>
              </a:spcAft>
              <a:buNone/>
            </a:pPr>
            <a:r>
              <a:rPr lang="es"/>
              <a:t>• Unidades de medida</a:t>
            </a:r>
            <a:endParaRPr/>
          </a:p>
          <a:p>
            <a:pPr indent="0" lvl="0" marL="0" rtl="0" algn="l">
              <a:spcBef>
                <a:spcPts val="0"/>
              </a:spcBef>
              <a:spcAft>
                <a:spcPts val="0"/>
              </a:spcAft>
              <a:buNone/>
            </a:pPr>
            <a:r>
              <a:rPr lang="es"/>
              <a:t>• Layouts</a:t>
            </a:r>
            <a:endParaRPr/>
          </a:p>
          <a:p>
            <a:pPr indent="0" lvl="0" marL="0" rtl="0" algn="l">
              <a:spcBef>
                <a:spcPts val="0"/>
              </a:spcBef>
              <a:spcAft>
                <a:spcPts val="0"/>
              </a:spcAft>
              <a:buNone/>
            </a:pPr>
            <a:r>
              <a:rPr lang="es"/>
              <a:t>• Elementos básicos</a:t>
            </a:r>
            <a:endParaRPr/>
          </a:p>
          <a:p>
            <a:pPr indent="0" lvl="0" marL="0" rtl="0" algn="l">
              <a:spcBef>
                <a:spcPts val="0"/>
              </a:spcBef>
              <a:spcAft>
                <a:spcPts val="0"/>
              </a:spcAft>
              <a:buNone/>
            </a:pPr>
            <a:r>
              <a:rPr lang="es"/>
              <a:t>• Menús</a:t>
            </a:r>
            <a:endParaRPr/>
          </a:p>
          <a:p>
            <a:pPr indent="0" lvl="0" marL="0" rtl="0" algn="l">
              <a:spcBef>
                <a:spcPts val="0"/>
              </a:spcBef>
              <a:spcAft>
                <a:spcPts val="0"/>
              </a:spcAft>
              <a:buNone/>
            </a:pPr>
            <a:r>
              <a:rPr lang="es"/>
              <a:t>• Eventos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447c015d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447c015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447c015df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447c015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6447c015df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447c015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447c015df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447c015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512f891c4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512f891c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516392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516392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f70def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f70def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52d2718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52d2718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12f891c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12f891c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512f891c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12f891c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gráfica preparada por The CIU lo deja muy en claro: Samsung tiene una gran ventaja en el mercado mexicano, con 35.9% de presencia que representa un crecimiento de 1.3% respecto al año pasado. Muy de lejos le sigue Motorola con 12.3%, que lo posiciona por primera vez en el segundo puesto, mientras que en el tercer puesto está LG con 11.1% de market share. Es interesante ver cómo se han invertido estas posiciones, mostrando cómo la otra surcoreana ha perdido seguidores (3.5% respecto a 2017), mientras que la firma propiedad de Lenovo aumenta su base de usuarios (1.3% más que el año pasado).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el cuarto sitio está Apple con 10.9% de presencia, y de cerca le sigue Huawei con 9.5%. El titán chino ha atacado el mercado nacional con agresivas apuestas para todas las gamas y en diversos canales de venta, y esta estrategia le ha rendido frutos pues es el fabricante con mayor crecimiento: 4.9% en 2018</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512f891c4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512f891c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42.png"/><Relationship Id="rId7" Type="http://schemas.openxmlformats.org/officeDocument/2006/relationships/image" Target="../media/image27.png"/><Relationship Id="rId8"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developer.android.com/guide?h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www.java.com/es/download/" TargetMode="External"/><Relationship Id="rId4" Type="http://schemas.openxmlformats.org/officeDocument/2006/relationships/hyperlink" Target="https://www.oracle.com/technetwork/es/java/javase/downloads/index.html" TargetMode="External"/><Relationship Id="rId5" Type="http://schemas.openxmlformats.org/officeDocument/2006/relationships/image" Target="../media/image13.pn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developer.android.com/studio/?gclid=Cj0KCQjw_5rtBRDxARIsAJfxvYAtL1sSzsH112GvyH59FRhgxSb2HE-nta9A0IksK3OoyBqtq7Ns78IaAuRJEALw_wcB" TargetMode="External"/><Relationship Id="rId4" Type="http://schemas.openxmlformats.org/officeDocument/2006/relationships/image" Target="../media/image13.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hyperlink" Target="https://www.materialpalette.com/" TargetMode="External"/><Relationship Id="rId4" Type="http://schemas.openxmlformats.org/officeDocument/2006/relationships/hyperlink" Target="https://material.io/resources/icons/?style=baseline" TargetMode="External"/><Relationship Id="rId5" Type="http://schemas.openxmlformats.org/officeDocument/2006/relationships/hyperlink" Target="https://materializecss.com/" TargetMode="External"/><Relationship Id="rId6"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2.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Curso de </a:t>
            </a:r>
            <a:r>
              <a:rPr lang="es"/>
              <a:t>Android </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Nivel: Básico</a:t>
            </a:r>
            <a:endParaRPr/>
          </a:p>
          <a:p>
            <a:pPr indent="0" lvl="0" marL="0" rtl="0" algn="ctr">
              <a:spcBef>
                <a:spcPts val="0"/>
              </a:spcBef>
              <a:spcAft>
                <a:spcPts val="0"/>
              </a:spcAft>
              <a:buNone/>
            </a:pPr>
            <a:r>
              <a:rPr lang="es" sz="3000"/>
              <a:t>Lic. Luis Enrique González Sánchez</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Arquitectura</a:t>
            </a:r>
            <a:endParaRPr/>
          </a:p>
        </p:txBody>
      </p:sp>
      <p:pic>
        <p:nvPicPr>
          <p:cNvPr id="119" name="Google Shape;119;p22"/>
          <p:cNvPicPr preferRelativeResize="0"/>
          <p:nvPr/>
        </p:nvPicPr>
        <p:blipFill>
          <a:blip r:embed="rId3">
            <a:alphaModFix/>
          </a:blip>
          <a:stretch>
            <a:fillRect/>
          </a:stretch>
        </p:blipFill>
        <p:spPr>
          <a:xfrm>
            <a:off x="4920932" y="-69275"/>
            <a:ext cx="3492936"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Versiones de Android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Versiones de Android</a:t>
            </a:r>
            <a:endParaRPr/>
          </a:p>
        </p:txBody>
      </p:sp>
      <p:sp>
        <p:nvSpPr>
          <p:cNvPr id="130" name="Google Shape;130;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4"/>
          <p:cNvPicPr preferRelativeResize="0"/>
          <p:nvPr/>
        </p:nvPicPr>
        <p:blipFill rotWithShape="1">
          <a:blip r:embed="rId3">
            <a:alphaModFix/>
          </a:blip>
          <a:srcRect b="0" l="0" r="0" t="16666"/>
          <a:stretch/>
        </p:blipFill>
        <p:spPr>
          <a:xfrm>
            <a:off x="311700" y="1106000"/>
            <a:ext cx="8520602" cy="39940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Android </a:t>
            </a:r>
            <a:r>
              <a:rPr b="1" lang="es"/>
              <a:t>Q</a:t>
            </a:r>
            <a:endParaRPr b="1"/>
          </a:p>
          <a:p>
            <a:pPr indent="0" lvl="0" marL="0" rtl="0" algn="ctr">
              <a:spcBef>
                <a:spcPts val="0"/>
              </a:spcBef>
              <a:spcAft>
                <a:spcPts val="0"/>
              </a:spcAft>
              <a:buNone/>
            </a:pPr>
            <a:r>
              <a:rPr lang="es" sz="2400"/>
              <a:t>10</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b="6958" l="7548" r="6577" t="7241"/>
          <a:stretch/>
        </p:blipFill>
        <p:spPr>
          <a:xfrm>
            <a:off x="1073700" y="372500"/>
            <a:ext cx="7167525" cy="4654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APIs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APIs</a:t>
            </a:r>
            <a:endParaRPr/>
          </a:p>
        </p:txBody>
      </p:sp>
      <p:sp>
        <p:nvSpPr>
          <p:cNvPr id="152" name="Google Shape;152;p28"/>
          <p:cNvSpPr txBox="1"/>
          <p:nvPr>
            <p:ph idx="1" type="body"/>
          </p:nvPr>
        </p:nvSpPr>
        <p:spPr>
          <a:xfrm>
            <a:off x="311700" y="1468825"/>
            <a:ext cx="6421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API o Application Programming Interface (interfaz de programación de aplicaciones) abre la puerta a que dos componentes de software distintos se comuniquen para que ambos obtengan información del contrario. </a:t>
            </a:r>
            <a:endParaRPr/>
          </a:p>
          <a:p>
            <a:pPr indent="0" lvl="0" marL="0" rtl="0" algn="l">
              <a:spcBef>
                <a:spcPts val="1600"/>
              </a:spcBef>
              <a:spcAft>
                <a:spcPts val="1600"/>
              </a:spcAft>
              <a:buNone/>
            </a:pPr>
            <a:r>
              <a:rPr lang="es"/>
              <a:t>En un mundo informático en el que todo tiene patente las APIs son la única manera de ofrecer acceso seguro para que los desarrolladores puedan trabajar con programas y servicios externos de manera muy sencilla.</a:t>
            </a:r>
            <a:endParaRPr/>
          </a:p>
        </p:txBody>
      </p:sp>
      <p:pic>
        <p:nvPicPr>
          <p:cNvPr id="153" name="Google Shape;153;p28"/>
          <p:cNvPicPr preferRelativeResize="0"/>
          <p:nvPr/>
        </p:nvPicPr>
        <p:blipFill>
          <a:blip r:embed="rId3">
            <a:alphaModFix/>
          </a:blip>
          <a:stretch>
            <a:fillRect/>
          </a:stretch>
        </p:blipFill>
        <p:spPr>
          <a:xfrm>
            <a:off x="6733200" y="1969225"/>
            <a:ext cx="2099100" cy="209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6666172" y="3486422"/>
            <a:ext cx="1553950" cy="1553925"/>
          </a:xfrm>
          <a:prstGeom prst="rect">
            <a:avLst/>
          </a:prstGeom>
          <a:noFill/>
          <a:ln>
            <a:noFill/>
          </a:ln>
        </p:spPr>
      </p:pic>
      <p:pic>
        <p:nvPicPr>
          <p:cNvPr id="159" name="Google Shape;159;p29"/>
          <p:cNvPicPr preferRelativeResize="0"/>
          <p:nvPr/>
        </p:nvPicPr>
        <p:blipFill>
          <a:blip r:embed="rId4">
            <a:alphaModFix/>
          </a:blip>
          <a:stretch>
            <a:fillRect/>
          </a:stretch>
        </p:blipFill>
        <p:spPr>
          <a:xfrm>
            <a:off x="7135350" y="1105988"/>
            <a:ext cx="1910225" cy="1910225"/>
          </a:xfrm>
          <a:prstGeom prst="rect">
            <a:avLst/>
          </a:prstGeom>
          <a:noFill/>
          <a:ln>
            <a:noFill/>
          </a:ln>
        </p:spPr>
      </p:pic>
      <p:sp>
        <p:nvSpPr>
          <p:cNvPr id="160" name="Google Shape;160;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APIs</a:t>
            </a:r>
            <a:endParaRPr/>
          </a:p>
        </p:txBody>
      </p:sp>
      <p:sp>
        <p:nvSpPr>
          <p:cNvPr id="161" name="Google Shape;161;p29"/>
          <p:cNvSpPr txBox="1"/>
          <p:nvPr>
            <p:ph idx="1" type="body"/>
          </p:nvPr>
        </p:nvSpPr>
        <p:spPr>
          <a:xfrm>
            <a:off x="311700" y="1468825"/>
            <a:ext cx="60081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En Android disponemos de numerosas APIs que ofrecen a los desarrolladores la posibilidad de gestionar todo el smartphone a través de sus propias apps. La cámara tiene su API, por ejemplo: de esta manera un programador puede crear una app que le permita acceder a lo que captura el sensor y poder registrar fotografías sin necesidad de programar una herramienta para cada cámara del mercado.</a:t>
            </a:r>
            <a:endParaRPr/>
          </a:p>
        </p:txBody>
      </p:sp>
      <p:pic>
        <p:nvPicPr>
          <p:cNvPr id="162" name="Google Shape;162;p29"/>
          <p:cNvPicPr preferRelativeResize="0"/>
          <p:nvPr/>
        </p:nvPicPr>
        <p:blipFill>
          <a:blip r:embed="rId5">
            <a:alphaModFix/>
          </a:blip>
          <a:stretch>
            <a:fillRect/>
          </a:stretch>
        </p:blipFill>
        <p:spPr>
          <a:xfrm>
            <a:off x="6728775" y="2134475"/>
            <a:ext cx="1428750" cy="1428750"/>
          </a:xfrm>
          <a:prstGeom prst="rect">
            <a:avLst/>
          </a:prstGeom>
          <a:noFill/>
          <a:ln>
            <a:noFill/>
          </a:ln>
        </p:spPr>
      </p:pic>
      <p:pic>
        <p:nvPicPr>
          <p:cNvPr id="163" name="Google Shape;163;p29"/>
          <p:cNvPicPr preferRelativeResize="0"/>
          <p:nvPr/>
        </p:nvPicPr>
        <p:blipFill>
          <a:blip r:embed="rId6">
            <a:alphaModFix/>
          </a:blip>
          <a:stretch>
            <a:fillRect/>
          </a:stretch>
        </p:blipFill>
        <p:spPr>
          <a:xfrm>
            <a:off x="7618500" y="3018675"/>
            <a:ext cx="1324925" cy="132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Tipos de Aplicaciones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Tipos de Aplicaciones</a:t>
            </a:r>
            <a:endParaRPr/>
          </a:p>
        </p:txBody>
      </p:sp>
      <p:sp>
        <p:nvSpPr>
          <p:cNvPr id="174" name="Google Shape;174;p3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 sz="1800"/>
              <a:t>Apps nativas</a:t>
            </a:r>
            <a:endParaRPr b="1" sz="1800"/>
          </a:p>
          <a:p>
            <a:pPr indent="-342900" lvl="0" marL="457200" rtl="0" algn="l">
              <a:spcBef>
                <a:spcPts val="0"/>
              </a:spcBef>
              <a:spcAft>
                <a:spcPts val="0"/>
              </a:spcAft>
              <a:buSzPts val="1800"/>
              <a:buChar char="●"/>
            </a:pPr>
            <a:r>
              <a:rPr b="1" lang="es" sz="1800"/>
              <a:t>Web apps</a:t>
            </a:r>
            <a:endParaRPr b="1" sz="1800"/>
          </a:p>
          <a:p>
            <a:pPr indent="-342900" lvl="0" marL="457200" rtl="0" algn="l">
              <a:spcBef>
                <a:spcPts val="0"/>
              </a:spcBef>
              <a:spcAft>
                <a:spcPts val="0"/>
              </a:spcAft>
              <a:buSzPts val="1800"/>
              <a:buChar char="●"/>
            </a:pPr>
            <a:r>
              <a:rPr b="1" lang="es" sz="1800"/>
              <a:t>Web App nativa</a:t>
            </a:r>
            <a:endParaRPr b="1" sz="1800"/>
          </a:p>
        </p:txBody>
      </p:sp>
      <p:pic>
        <p:nvPicPr>
          <p:cNvPr descr="Ordenador portátil Chromebook abierto" id="175" name="Google Shape;175;p31"/>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Ejemplo de trama de una aplicación de escritorio" id="176" name="Google Shape;176;p31"/>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Smartphone negro en posición vertical" id="177" name="Google Shape;177;p31"/>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Ejemplo de trama de una aplicación móvil" id="178" name="Google Shape;178;p31"/>
          <p:cNvPicPr preferRelativeResize="0"/>
          <p:nvPr/>
        </p:nvPicPr>
        <p:blipFill>
          <a:blip r:embed="rId6">
            <a:alphaModFix/>
          </a:blip>
          <a:stretch>
            <a:fillRect/>
          </a:stretch>
        </p:blipFill>
        <p:spPr>
          <a:xfrm>
            <a:off x="7269175" y="1858795"/>
            <a:ext cx="1514675" cy="26927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Introducción</a:t>
            </a:r>
            <a:endParaRPr/>
          </a:p>
          <a:p>
            <a:pPr indent="0" lvl="0" marL="0" rtl="0" algn="l">
              <a:spcBef>
                <a:spcPts val="1600"/>
              </a:spcBef>
              <a:spcAft>
                <a:spcPts val="0"/>
              </a:spcAft>
              <a:buNone/>
            </a:pPr>
            <a:r>
              <a:rPr i="1" lang="es" sz="2400"/>
              <a:t>Curso de Android </a:t>
            </a:r>
            <a:endParaRPr i="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Apps nativas</a:t>
            </a:r>
            <a:endParaRPr/>
          </a:p>
        </p:txBody>
      </p:sp>
      <p:sp>
        <p:nvSpPr>
          <p:cNvPr id="184" name="Google Shape;184;p32"/>
          <p:cNvSpPr txBox="1"/>
          <p:nvPr>
            <p:ph idx="2" type="body"/>
          </p:nvPr>
        </p:nvSpPr>
        <p:spPr>
          <a:xfrm>
            <a:off x="4915625" y="498300"/>
            <a:ext cx="4045200" cy="41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Es la que se desarrolla de forma específica para un determinado  sistema operativo, llamado Software Development Kit o SDK.</a:t>
            </a:r>
            <a:endParaRPr sz="1600"/>
          </a:p>
          <a:p>
            <a:pPr indent="0" lvl="0" marL="0" rtl="0" algn="l">
              <a:spcBef>
                <a:spcPts val="1600"/>
              </a:spcBef>
              <a:spcAft>
                <a:spcPts val="0"/>
              </a:spcAft>
              <a:buNone/>
            </a:pPr>
            <a:r>
              <a:rPr lang="es" sz="1600"/>
              <a:t>Las apps para Android se desarrollan con lenguaje Java</a:t>
            </a:r>
            <a:endParaRPr sz="1600"/>
          </a:p>
          <a:p>
            <a:pPr indent="0" lvl="0" marL="0" rtl="0" algn="l">
              <a:spcBef>
                <a:spcPts val="1600"/>
              </a:spcBef>
              <a:spcAft>
                <a:spcPts val="1600"/>
              </a:spcAft>
              <a:buNone/>
            </a:pPr>
            <a:r>
              <a:rPr lang="es" sz="1600"/>
              <a:t>La principal ventaja con respecto a los otros dos tipos, es la posibilidad de acceder a todas las características del hardware del móvil.</a:t>
            </a:r>
            <a:endParaRPr sz="1600"/>
          </a:p>
        </p:txBody>
      </p:sp>
      <p:pic>
        <p:nvPicPr>
          <p:cNvPr id="185" name="Google Shape;185;p32"/>
          <p:cNvPicPr preferRelativeResize="0"/>
          <p:nvPr/>
        </p:nvPicPr>
        <p:blipFill>
          <a:blip r:embed="rId3">
            <a:alphaModFix/>
          </a:blip>
          <a:stretch>
            <a:fillRect/>
          </a:stretch>
        </p:blipFill>
        <p:spPr>
          <a:xfrm>
            <a:off x="7826700" y="4225775"/>
            <a:ext cx="821676" cy="821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Web apps</a:t>
            </a:r>
            <a:endParaRPr/>
          </a:p>
        </p:txBody>
      </p:sp>
      <p:sp>
        <p:nvSpPr>
          <p:cNvPr id="191" name="Google Shape;191;p33"/>
          <p:cNvSpPr txBox="1"/>
          <p:nvPr>
            <p:ph idx="2" type="body"/>
          </p:nvPr>
        </p:nvSpPr>
        <p:spPr>
          <a:xfrm>
            <a:off x="4915625" y="394400"/>
            <a:ext cx="4045200" cy="40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Una aplicación web o webapp es la desarrollada con lenguajes muy conocidos por los programadores, como es el HTML, Javascript y CSS. </a:t>
            </a:r>
            <a:endParaRPr sz="1600"/>
          </a:p>
          <a:p>
            <a:pPr indent="0" lvl="0" marL="0" rtl="0" algn="l">
              <a:spcBef>
                <a:spcPts val="1600"/>
              </a:spcBef>
              <a:spcAft>
                <a:spcPts val="1600"/>
              </a:spcAft>
              <a:buNone/>
            </a:pPr>
            <a:r>
              <a:rPr lang="es" sz="1600"/>
              <a:t>La principal ventaja con respecto a la nativa es la posibilidad de programar independiente del sistema operativo en el que se usará la aplicación. De esta forma se pueden ejecutar en diferentes dispositivos sin tener que crear varias aplicaciones.</a:t>
            </a:r>
            <a:endParaRPr sz="1600"/>
          </a:p>
        </p:txBody>
      </p:sp>
      <p:pic>
        <p:nvPicPr>
          <p:cNvPr id="192" name="Google Shape;192;p33"/>
          <p:cNvPicPr preferRelativeResize="0"/>
          <p:nvPr/>
        </p:nvPicPr>
        <p:blipFill>
          <a:blip r:embed="rId3">
            <a:alphaModFix/>
          </a:blip>
          <a:stretch>
            <a:fillRect/>
          </a:stretch>
        </p:blipFill>
        <p:spPr>
          <a:xfrm>
            <a:off x="8067675" y="4212250"/>
            <a:ext cx="789250" cy="78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Web App nativa</a:t>
            </a:r>
            <a:endParaRPr/>
          </a:p>
        </p:txBody>
      </p:sp>
      <p:sp>
        <p:nvSpPr>
          <p:cNvPr id="198" name="Google Shape;198;p34"/>
          <p:cNvSpPr txBox="1"/>
          <p:nvPr>
            <p:ph idx="2" type="body"/>
          </p:nvPr>
        </p:nvSpPr>
        <p:spPr>
          <a:xfrm>
            <a:off x="4915625" y="394400"/>
            <a:ext cx="4127100" cy="41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Una aplicación web o webapp es la desarrollada con lenguajes muy conocidos por los programadores, como es el HTML, Javascript y CSS. </a:t>
            </a:r>
            <a:endParaRPr sz="1600"/>
          </a:p>
          <a:p>
            <a:pPr indent="0" lvl="0" marL="0" rtl="0" algn="l">
              <a:spcBef>
                <a:spcPts val="1600"/>
              </a:spcBef>
              <a:spcAft>
                <a:spcPts val="1600"/>
              </a:spcAft>
              <a:buNone/>
            </a:pPr>
            <a:r>
              <a:rPr lang="es" sz="1600"/>
              <a:t>La principal ventaja con respecto a la nativa es la posibilidad de programar independiente del sistema operativo en el que se usará la aplicación. De esta forma se pueden ejecutar en diferentes dispositivos sin tener que crear varias aplicaciones.</a:t>
            </a:r>
            <a:endParaRPr sz="1600"/>
          </a:p>
        </p:txBody>
      </p:sp>
      <p:pic>
        <p:nvPicPr>
          <p:cNvPr id="199" name="Google Shape;199;p34"/>
          <p:cNvPicPr preferRelativeResize="0"/>
          <p:nvPr/>
        </p:nvPicPr>
        <p:blipFill>
          <a:blip r:embed="rId3">
            <a:alphaModFix/>
          </a:blip>
          <a:stretch>
            <a:fillRect/>
          </a:stretch>
        </p:blipFill>
        <p:spPr>
          <a:xfrm>
            <a:off x="7911625" y="4144900"/>
            <a:ext cx="801926" cy="929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Las mejores aplicaciones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cxnSp>
        <p:nvCxnSpPr>
          <p:cNvPr id="209" name="Google Shape;209;p36"/>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210" name="Google Shape;210;p36"/>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211" name="Google Shape;211;p36"/>
          <p:cNvSpPr txBox="1"/>
          <p:nvPr>
            <p:ph idx="4294967295" type="body"/>
          </p:nvPr>
        </p:nvSpPr>
        <p:spPr>
          <a:xfrm>
            <a:off x="318850" y="3924300"/>
            <a:ext cx="45063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s" sz="2100">
                <a:solidFill>
                  <a:schemeClr val="accent3"/>
                </a:solidFill>
              </a:rPr>
              <a:t>Facebook, Instagram y Whatsapp</a:t>
            </a:r>
            <a:endParaRPr b="1" sz="2100">
              <a:solidFill>
                <a:schemeClr val="accent3"/>
              </a:solidFill>
            </a:endParaRPr>
          </a:p>
        </p:txBody>
      </p:sp>
      <p:sp>
        <p:nvSpPr>
          <p:cNvPr id="212" name="Google Shape;212;p36"/>
          <p:cNvSpPr txBox="1"/>
          <p:nvPr>
            <p:ph idx="4294967295" type="body"/>
          </p:nvPr>
        </p:nvSpPr>
        <p:spPr>
          <a:xfrm>
            <a:off x="318850" y="4380450"/>
            <a:ext cx="44445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Facebook, Inc. es una compañía estadounidense que ofrece servicios de redes sociales y medios sociales</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13" name="Google Shape;213;p36"/>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s" sz="2100">
                <a:solidFill>
                  <a:schemeClr val="accent3"/>
                </a:solidFill>
              </a:rPr>
              <a:t>G Suite </a:t>
            </a:r>
            <a:endParaRPr b="1" sz="2100">
              <a:solidFill>
                <a:schemeClr val="accent3"/>
              </a:solidFill>
            </a:endParaRPr>
          </a:p>
        </p:txBody>
      </p:sp>
      <p:sp>
        <p:nvSpPr>
          <p:cNvPr id="214" name="Google Shape;214;p36"/>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t>Es un servicio de Google que proporciona varios productos de Google con un nombre de dominio personalizado por el cliente</a:t>
            </a:r>
            <a:endParaRPr sz="1200"/>
          </a:p>
        </p:txBody>
      </p:sp>
      <p:pic>
        <p:nvPicPr>
          <p:cNvPr id="215" name="Google Shape;215;p36"/>
          <p:cNvPicPr preferRelativeResize="0"/>
          <p:nvPr/>
        </p:nvPicPr>
        <p:blipFill rotWithShape="1">
          <a:blip r:embed="rId3">
            <a:alphaModFix/>
          </a:blip>
          <a:srcRect b="7041" l="0" r="0" t="14802"/>
          <a:stretch/>
        </p:blipFill>
        <p:spPr>
          <a:xfrm>
            <a:off x="433425" y="342900"/>
            <a:ext cx="3891000" cy="2029700"/>
          </a:xfrm>
          <a:prstGeom prst="rect">
            <a:avLst/>
          </a:prstGeom>
          <a:noFill/>
          <a:ln>
            <a:noFill/>
          </a:ln>
        </p:spPr>
      </p:pic>
      <p:pic>
        <p:nvPicPr>
          <p:cNvPr id="216" name="Google Shape;216;p36"/>
          <p:cNvPicPr preferRelativeResize="0"/>
          <p:nvPr/>
        </p:nvPicPr>
        <p:blipFill rotWithShape="1">
          <a:blip r:embed="rId4">
            <a:alphaModFix/>
          </a:blip>
          <a:srcRect b="18923" l="5473" r="0" t="0"/>
          <a:stretch/>
        </p:blipFill>
        <p:spPr>
          <a:xfrm>
            <a:off x="433425" y="2489701"/>
            <a:ext cx="1979976" cy="944600"/>
          </a:xfrm>
          <a:prstGeom prst="rect">
            <a:avLst/>
          </a:prstGeom>
          <a:noFill/>
          <a:ln>
            <a:noFill/>
          </a:ln>
        </p:spPr>
      </p:pic>
      <p:pic>
        <p:nvPicPr>
          <p:cNvPr id="217" name="Google Shape;217;p36"/>
          <p:cNvPicPr preferRelativeResize="0"/>
          <p:nvPr/>
        </p:nvPicPr>
        <p:blipFill rotWithShape="1">
          <a:blip r:embed="rId5">
            <a:alphaModFix/>
          </a:blip>
          <a:srcRect b="-9938" l="0" r="0" t="0"/>
          <a:stretch/>
        </p:blipFill>
        <p:spPr>
          <a:xfrm>
            <a:off x="2477250" y="2489700"/>
            <a:ext cx="1847176" cy="1038518"/>
          </a:xfrm>
          <a:prstGeom prst="rect">
            <a:avLst/>
          </a:prstGeom>
          <a:noFill/>
          <a:ln>
            <a:noFill/>
          </a:ln>
        </p:spPr>
      </p:pic>
      <p:pic>
        <p:nvPicPr>
          <p:cNvPr id="218" name="Google Shape;218;p36"/>
          <p:cNvPicPr preferRelativeResize="0"/>
          <p:nvPr/>
        </p:nvPicPr>
        <p:blipFill rotWithShape="1">
          <a:blip r:embed="rId6">
            <a:alphaModFix/>
          </a:blip>
          <a:srcRect b="0" l="0" r="12480" t="0"/>
          <a:stretch/>
        </p:blipFill>
        <p:spPr>
          <a:xfrm>
            <a:off x="4941300" y="342900"/>
            <a:ext cx="3999900" cy="304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cxnSp>
        <p:nvCxnSpPr>
          <p:cNvPr id="223" name="Google Shape;223;p37"/>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224" name="Google Shape;224;p37"/>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225" name="Google Shape;225;p37"/>
          <p:cNvSpPr txBox="1"/>
          <p:nvPr>
            <p:ph idx="4294967295" type="body"/>
          </p:nvPr>
        </p:nvSpPr>
        <p:spPr>
          <a:xfrm>
            <a:off x="357225" y="3710963"/>
            <a:ext cx="4506300" cy="530400"/>
          </a:xfrm>
          <a:prstGeom prst="rect">
            <a:avLst/>
          </a:prstGeom>
        </p:spPr>
        <p:txBody>
          <a:bodyPr anchorCtr="0" anchor="b" bIns="91425" lIns="91425" spcFirstLastPara="1" rIns="91425" wrap="square" tIns="91425">
            <a:noAutofit/>
          </a:bodyPr>
          <a:lstStyle/>
          <a:p>
            <a:pPr indent="0" lvl="0" marL="0" rtl="0" algn="l">
              <a:lnSpc>
                <a:spcPct val="130000"/>
              </a:lnSpc>
              <a:spcBef>
                <a:spcPts val="0"/>
              </a:spcBef>
              <a:spcAft>
                <a:spcPts val="0"/>
              </a:spcAft>
              <a:buNone/>
            </a:pPr>
            <a:r>
              <a:t/>
            </a:r>
            <a:endParaRPr sz="4150">
              <a:solidFill>
                <a:srgbClr val="000000"/>
              </a:solidFill>
              <a:latin typeface="Georgia"/>
              <a:ea typeface="Georgia"/>
              <a:cs typeface="Georgia"/>
              <a:sym typeface="Georgia"/>
            </a:endParaRPr>
          </a:p>
          <a:p>
            <a:pPr indent="0" lvl="0" marL="0" rtl="0" algn="l">
              <a:lnSpc>
                <a:spcPct val="100000"/>
              </a:lnSpc>
              <a:spcBef>
                <a:spcPts val="600"/>
              </a:spcBef>
              <a:spcAft>
                <a:spcPts val="0"/>
              </a:spcAft>
              <a:buNone/>
            </a:pPr>
            <a:r>
              <a:rPr b="1" lang="es" sz="2100">
                <a:solidFill>
                  <a:schemeClr val="accent3"/>
                </a:solidFill>
              </a:rPr>
              <a:t>Uber</a:t>
            </a:r>
            <a:r>
              <a:rPr b="1" lang="es" sz="2100">
                <a:solidFill>
                  <a:schemeClr val="accent3"/>
                </a:solidFill>
              </a:rPr>
              <a:t> </a:t>
            </a:r>
            <a:endParaRPr b="1" sz="2100">
              <a:solidFill>
                <a:schemeClr val="accent3"/>
              </a:solidFill>
            </a:endParaRPr>
          </a:p>
        </p:txBody>
      </p:sp>
      <p:sp>
        <p:nvSpPr>
          <p:cNvPr id="226" name="Google Shape;226;p37"/>
          <p:cNvSpPr txBox="1"/>
          <p:nvPr>
            <p:ph idx="4294967295" type="body"/>
          </p:nvPr>
        </p:nvSpPr>
        <p:spPr>
          <a:xfrm>
            <a:off x="395050" y="4151850"/>
            <a:ext cx="44445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Es una empresa que proporciona a sus clientes a nivel internacional vehículos de transporte con conductor (VTC), a través de su software de aplicación móvil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27" name="Google Shape;227;p37"/>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s" sz="2100">
                <a:solidFill>
                  <a:schemeClr val="accent3"/>
                </a:solidFill>
              </a:rPr>
              <a:t>Spotify</a:t>
            </a:r>
            <a:r>
              <a:rPr b="1" lang="es" sz="2100">
                <a:solidFill>
                  <a:schemeClr val="accent3"/>
                </a:solidFill>
              </a:rPr>
              <a:t> </a:t>
            </a:r>
            <a:endParaRPr b="1" sz="2100">
              <a:solidFill>
                <a:schemeClr val="accent3"/>
              </a:solidFill>
            </a:endParaRPr>
          </a:p>
        </p:txBody>
      </p:sp>
      <p:sp>
        <p:nvSpPr>
          <p:cNvPr id="228" name="Google Shape;228;p37"/>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t>Spotify es una aplicación multiplataforma sueca, empleada para la reproducción de música vía streaming.</a:t>
            </a:r>
            <a:endParaRPr sz="1200"/>
          </a:p>
        </p:txBody>
      </p:sp>
      <p:pic>
        <p:nvPicPr>
          <p:cNvPr id="229" name="Google Shape;229;p37"/>
          <p:cNvPicPr preferRelativeResize="0"/>
          <p:nvPr/>
        </p:nvPicPr>
        <p:blipFill rotWithShape="1">
          <a:blip r:embed="rId3">
            <a:alphaModFix/>
          </a:blip>
          <a:srcRect b="0" l="6326" r="16429" t="0"/>
          <a:stretch/>
        </p:blipFill>
        <p:spPr>
          <a:xfrm>
            <a:off x="395038" y="232200"/>
            <a:ext cx="4329924" cy="3153251"/>
          </a:xfrm>
          <a:prstGeom prst="rect">
            <a:avLst/>
          </a:prstGeom>
          <a:noFill/>
          <a:ln>
            <a:noFill/>
          </a:ln>
        </p:spPr>
      </p:pic>
      <p:pic>
        <p:nvPicPr>
          <p:cNvPr id="230" name="Google Shape;230;p37"/>
          <p:cNvPicPr preferRelativeResize="0"/>
          <p:nvPr/>
        </p:nvPicPr>
        <p:blipFill rotWithShape="1">
          <a:blip r:embed="rId4">
            <a:alphaModFix/>
          </a:blip>
          <a:srcRect b="0" l="22726" r="4709" t="0"/>
          <a:stretch/>
        </p:blipFill>
        <p:spPr>
          <a:xfrm>
            <a:off x="4888975" y="232200"/>
            <a:ext cx="4070675" cy="315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Lenguajes de programación en Android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Lenguajes de programación en Android</a:t>
            </a:r>
            <a:endParaRPr/>
          </a:p>
        </p:txBody>
      </p:sp>
      <p:sp>
        <p:nvSpPr>
          <p:cNvPr id="241" name="Google Shape;241;p39"/>
          <p:cNvSpPr txBox="1"/>
          <p:nvPr>
            <p:ph idx="1" type="body"/>
          </p:nvPr>
        </p:nvSpPr>
        <p:spPr>
          <a:xfrm>
            <a:off x="311700" y="1468825"/>
            <a:ext cx="5398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500">
                <a:solidFill>
                  <a:srgbClr val="273B47"/>
                </a:solidFill>
                <a:highlight>
                  <a:srgbClr val="FFFFFF"/>
                </a:highlight>
                <a:latin typeface="Arial"/>
                <a:ea typeface="Arial"/>
                <a:cs typeface="Arial"/>
                <a:sym typeface="Arial"/>
              </a:rPr>
              <a:t>En Android tenemos una gama amplia de lenguajes de programación para el desarrollo móvil, a veces debemos decidir por uno, o tal vez no sabemos por dónde empezar si es que queremos iniciarnos en este camino del desarrollo. Desde Java, Kotlin, C++, o aprender React Native con JavaScript, Ionic con Typescript, Flutter y dart.</a:t>
            </a:r>
            <a:endParaRPr/>
          </a:p>
        </p:txBody>
      </p:sp>
      <p:pic>
        <p:nvPicPr>
          <p:cNvPr id="242" name="Google Shape;242;p39"/>
          <p:cNvPicPr preferRelativeResize="0"/>
          <p:nvPr/>
        </p:nvPicPr>
        <p:blipFill>
          <a:blip r:embed="rId3">
            <a:alphaModFix/>
          </a:blip>
          <a:stretch>
            <a:fillRect/>
          </a:stretch>
        </p:blipFill>
        <p:spPr>
          <a:xfrm>
            <a:off x="6227775" y="2684822"/>
            <a:ext cx="1131376" cy="1131376"/>
          </a:xfrm>
          <a:prstGeom prst="rect">
            <a:avLst/>
          </a:prstGeom>
          <a:noFill/>
          <a:ln>
            <a:noFill/>
          </a:ln>
        </p:spPr>
      </p:pic>
      <p:pic>
        <p:nvPicPr>
          <p:cNvPr id="243" name="Google Shape;243;p39"/>
          <p:cNvPicPr preferRelativeResize="0"/>
          <p:nvPr/>
        </p:nvPicPr>
        <p:blipFill>
          <a:blip r:embed="rId4">
            <a:alphaModFix/>
          </a:blip>
          <a:stretch>
            <a:fillRect/>
          </a:stretch>
        </p:blipFill>
        <p:spPr>
          <a:xfrm>
            <a:off x="5136625" y="3985325"/>
            <a:ext cx="1047803" cy="1047826"/>
          </a:xfrm>
          <a:prstGeom prst="rect">
            <a:avLst/>
          </a:prstGeom>
          <a:noFill/>
          <a:ln>
            <a:noFill/>
          </a:ln>
        </p:spPr>
      </p:pic>
      <p:pic>
        <p:nvPicPr>
          <p:cNvPr id="244" name="Google Shape;244;p39"/>
          <p:cNvPicPr preferRelativeResize="0"/>
          <p:nvPr/>
        </p:nvPicPr>
        <p:blipFill rotWithShape="1">
          <a:blip r:embed="rId5">
            <a:alphaModFix/>
          </a:blip>
          <a:srcRect b="0" l="23866" r="18456" t="0"/>
          <a:stretch/>
        </p:blipFill>
        <p:spPr>
          <a:xfrm>
            <a:off x="6002687" y="654325"/>
            <a:ext cx="1208204" cy="2094675"/>
          </a:xfrm>
          <a:prstGeom prst="rect">
            <a:avLst/>
          </a:prstGeom>
          <a:noFill/>
          <a:ln>
            <a:noFill/>
          </a:ln>
        </p:spPr>
      </p:pic>
      <p:pic>
        <p:nvPicPr>
          <p:cNvPr id="245" name="Google Shape;245;p39"/>
          <p:cNvPicPr preferRelativeResize="0"/>
          <p:nvPr/>
        </p:nvPicPr>
        <p:blipFill>
          <a:blip r:embed="rId6">
            <a:alphaModFix/>
          </a:blip>
          <a:stretch>
            <a:fillRect/>
          </a:stretch>
        </p:blipFill>
        <p:spPr>
          <a:xfrm>
            <a:off x="7503363" y="1130350"/>
            <a:ext cx="1441400" cy="1441400"/>
          </a:xfrm>
          <a:prstGeom prst="rect">
            <a:avLst/>
          </a:prstGeom>
          <a:noFill/>
          <a:ln>
            <a:noFill/>
          </a:ln>
        </p:spPr>
      </p:pic>
      <p:pic>
        <p:nvPicPr>
          <p:cNvPr id="246" name="Google Shape;246;p39"/>
          <p:cNvPicPr preferRelativeResize="0"/>
          <p:nvPr/>
        </p:nvPicPr>
        <p:blipFill>
          <a:blip r:embed="rId7">
            <a:alphaModFix/>
          </a:blip>
          <a:stretch>
            <a:fillRect/>
          </a:stretch>
        </p:blipFill>
        <p:spPr>
          <a:xfrm>
            <a:off x="7384613" y="2684824"/>
            <a:ext cx="1678925" cy="1678925"/>
          </a:xfrm>
          <a:prstGeom prst="rect">
            <a:avLst/>
          </a:prstGeom>
          <a:noFill/>
          <a:ln>
            <a:noFill/>
          </a:ln>
        </p:spPr>
      </p:pic>
      <p:pic>
        <p:nvPicPr>
          <p:cNvPr id="247" name="Google Shape;247;p39"/>
          <p:cNvPicPr preferRelativeResize="0"/>
          <p:nvPr/>
        </p:nvPicPr>
        <p:blipFill>
          <a:blip r:embed="rId8">
            <a:alphaModFix/>
          </a:blip>
          <a:stretch>
            <a:fillRect/>
          </a:stretch>
        </p:blipFill>
        <p:spPr>
          <a:xfrm>
            <a:off x="6559038" y="3943551"/>
            <a:ext cx="1006410" cy="1131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JAVA</a:t>
            </a:r>
            <a:endParaRPr/>
          </a:p>
        </p:txBody>
      </p:sp>
      <p:sp>
        <p:nvSpPr>
          <p:cNvPr id="253" name="Google Shape;253;p40"/>
          <p:cNvSpPr txBox="1"/>
          <p:nvPr>
            <p:ph idx="1" type="body"/>
          </p:nvPr>
        </p:nvSpPr>
        <p:spPr>
          <a:xfrm>
            <a:off x="311700" y="1618200"/>
            <a:ext cx="53121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Java es un lenguaje de programación popular, creada en 1995. Es propiedad de Oracle, y más de 3 mil millones de dispositivos ejecutar Java.</a:t>
            </a:r>
            <a:endParaRPr/>
          </a:p>
          <a:p>
            <a:pPr indent="0" lvl="0" marL="0" rtl="0" algn="l">
              <a:spcBef>
                <a:spcPts val="1600"/>
              </a:spcBef>
              <a:spcAft>
                <a:spcPts val="0"/>
              </a:spcAft>
              <a:buNone/>
            </a:pPr>
            <a:r>
              <a:rPr lang="es"/>
              <a:t>Java es muy conocido en el ambiente de programación Android, por ser un lenguaje que tiene una comunidad bastante grande y sobre todo una comunidad con bastante experiencia en el desarrollo de software.</a:t>
            </a:r>
            <a:endParaRPr/>
          </a:p>
          <a:p>
            <a:pPr indent="0" lvl="0" marL="0" rtl="0" algn="l">
              <a:spcBef>
                <a:spcPts val="1600"/>
              </a:spcBef>
              <a:spcAft>
                <a:spcPts val="1600"/>
              </a:spcAft>
              <a:buNone/>
            </a:pPr>
            <a:r>
              <a:rPr lang="es"/>
              <a:t>En Java existen muchísimas librerías que ya están construidas para incluirlas en tus proyectos móviles y la posibilidad de que la comunidad siempre tenga respuestas para tus dudas ya que lleva trabajando unos siete años.</a:t>
            </a:r>
            <a:endParaRPr/>
          </a:p>
        </p:txBody>
      </p:sp>
      <p:pic>
        <p:nvPicPr>
          <p:cNvPr descr="Smartphone negro en posición vertical" id="254" name="Google Shape;254;p40"/>
          <p:cNvPicPr preferRelativeResize="0"/>
          <p:nvPr/>
        </p:nvPicPr>
        <p:blipFill>
          <a:blip r:embed="rId3">
            <a:alphaModFix/>
          </a:blip>
          <a:stretch>
            <a:fillRect/>
          </a:stretch>
        </p:blipFill>
        <p:spPr>
          <a:xfrm>
            <a:off x="6673226" y="1201225"/>
            <a:ext cx="1675825" cy="3291298"/>
          </a:xfrm>
          <a:prstGeom prst="rect">
            <a:avLst/>
          </a:prstGeom>
          <a:noFill/>
          <a:ln>
            <a:noFill/>
          </a:ln>
        </p:spPr>
      </p:pic>
      <p:pic>
        <p:nvPicPr>
          <p:cNvPr id="255" name="Google Shape;255;p40"/>
          <p:cNvPicPr preferRelativeResize="0"/>
          <p:nvPr/>
        </p:nvPicPr>
        <p:blipFill rotWithShape="1">
          <a:blip r:embed="rId4">
            <a:alphaModFix/>
          </a:blip>
          <a:srcRect b="0" l="23866" r="18456" t="0"/>
          <a:stretch/>
        </p:blipFill>
        <p:spPr>
          <a:xfrm>
            <a:off x="6907037" y="1714225"/>
            <a:ext cx="1208204" cy="209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XML</a:t>
            </a:r>
            <a:endParaRPr/>
          </a:p>
        </p:txBody>
      </p:sp>
      <p:sp>
        <p:nvSpPr>
          <p:cNvPr id="261" name="Google Shape;261;p41"/>
          <p:cNvSpPr txBox="1"/>
          <p:nvPr>
            <p:ph idx="1" type="body"/>
          </p:nvPr>
        </p:nvSpPr>
        <p:spPr>
          <a:xfrm>
            <a:off x="311700" y="1618200"/>
            <a:ext cx="45117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XML no es un lenguaje de programación como tal, sino es más bien un lenguaje de esquematización, gracias a XML es que podemos desarrollar las interfaces que vemos en nuestras manos con las aplicaciones, eso que define un botón como un botón, se diseña con XML, se maqueta con XML. Eso que define ese texto, o toda esa interfaz que tenemos en la aplicación, se define con XML y se utiliza Java como motor controlador de la interfaz</a:t>
            </a:r>
            <a:endParaRPr/>
          </a:p>
        </p:txBody>
      </p:sp>
      <p:pic>
        <p:nvPicPr>
          <p:cNvPr id="262" name="Google Shape;262;p41"/>
          <p:cNvPicPr preferRelativeResize="0"/>
          <p:nvPr/>
        </p:nvPicPr>
        <p:blipFill>
          <a:blip r:embed="rId3">
            <a:alphaModFix/>
          </a:blip>
          <a:stretch>
            <a:fillRect/>
          </a:stretch>
        </p:blipFill>
        <p:spPr>
          <a:xfrm>
            <a:off x="4823401" y="472888"/>
            <a:ext cx="4146875" cy="419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Android</a:t>
            </a:r>
            <a:endParaRPr/>
          </a:p>
        </p:txBody>
      </p:sp>
      <p:pic>
        <p:nvPicPr>
          <p:cNvPr id="74" name="Google Shape;74;p15"/>
          <p:cNvPicPr preferRelativeResize="0"/>
          <p:nvPr/>
        </p:nvPicPr>
        <p:blipFill>
          <a:blip r:embed="rId3">
            <a:alphaModFix/>
          </a:blip>
          <a:stretch>
            <a:fillRect/>
          </a:stretch>
        </p:blipFill>
        <p:spPr>
          <a:xfrm>
            <a:off x="3601263" y="1732950"/>
            <a:ext cx="1941475" cy="1941475"/>
          </a:xfrm>
          <a:prstGeom prst="rect">
            <a:avLst/>
          </a:prstGeom>
          <a:noFill/>
          <a:ln>
            <a:noFill/>
          </a:ln>
        </p:spPr>
      </p:pic>
      <p:pic>
        <p:nvPicPr>
          <p:cNvPr id="75" name="Google Shape;75;p15"/>
          <p:cNvPicPr preferRelativeResize="0"/>
          <p:nvPr/>
        </p:nvPicPr>
        <p:blipFill>
          <a:blip r:embed="rId4">
            <a:alphaModFix/>
          </a:blip>
          <a:stretch>
            <a:fillRect/>
          </a:stretch>
        </p:blipFill>
        <p:spPr>
          <a:xfrm>
            <a:off x="856600" y="1732950"/>
            <a:ext cx="1941475" cy="1941475"/>
          </a:xfrm>
          <a:prstGeom prst="rect">
            <a:avLst/>
          </a:prstGeom>
          <a:noFill/>
          <a:ln>
            <a:noFill/>
          </a:ln>
        </p:spPr>
      </p:pic>
      <p:pic>
        <p:nvPicPr>
          <p:cNvPr id="76" name="Google Shape;76;p15"/>
          <p:cNvPicPr preferRelativeResize="0"/>
          <p:nvPr/>
        </p:nvPicPr>
        <p:blipFill>
          <a:blip r:embed="rId5">
            <a:alphaModFix/>
          </a:blip>
          <a:stretch>
            <a:fillRect/>
          </a:stretch>
        </p:blipFill>
        <p:spPr>
          <a:xfrm>
            <a:off x="6521788" y="2069750"/>
            <a:ext cx="1428750" cy="1428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Documentación y recursos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Documentación</a:t>
            </a:r>
            <a:endParaRPr/>
          </a:p>
        </p:txBody>
      </p:sp>
      <p:sp>
        <p:nvSpPr>
          <p:cNvPr id="273" name="Google Shape;273;p43"/>
          <p:cNvSpPr txBox="1"/>
          <p:nvPr>
            <p:ph idx="2" type="body"/>
          </p:nvPr>
        </p:nvSpPr>
        <p:spPr>
          <a:xfrm>
            <a:off x="4939500" y="175775"/>
            <a:ext cx="3721800" cy="42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a:t>Android Developers</a:t>
            </a:r>
            <a:endParaRPr b="1"/>
          </a:p>
          <a:p>
            <a:pPr indent="0" lvl="0" marL="0" rtl="0" algn="l">
              <a:spcBef>
                <a:spcPts val="0"/>
              </a:spcBef>
              <a:spcAft>
                <a:spcPts val="0"/>
              </a:spcAft>
              <a:buNone/>
            </a:pPr>
            <a:r>
              <a:rPr lang="es" sz="1500"/>
              <a:t>Es la documentación oficial y se encuentran lss guías para desarrolladores de Android</a:t>
            </a:r>
            <a:r>
              <a:rPr lang="es" sz="1500"/>
              <a:t> </a:t>
            </a:r>
            <a:endParaRPr b="1"/>
          </a:p>
          <a:p>
            <a:pPr indent="0" lvl="0" marL="0" rtl="0" algn="l">
              <a:spcBef>
                <a:spcPts val="1600"/>
              </a:spcBef>
              <a:spcAft>
                <a:spcPts val="0"/>
              </a:spcAft>
              <a:buNone/>
            </a:pPr>
            <a:r>
              <a:rPr lang="es" sz="1100" u="sng">
                <a:solidFill>
                  <a:schemeClr val="hlink"/>
                </a:solidFill>
                <a:latin typeface="Arial"/>
                <a:ea typeface="Arial"/>
                <a:cs typeface="Arial"/>
                <a:sym typeface="Arial"/>
                <a:hlinkClick r:id="rId3"/>
              </a:rPr>
              <a:t>https://developer.android.com/guide?hl=es</a:t>
            </a:r>
            <a:endParaRPr sz="1500"/>
          </a:p>
          <a:p>
            <a:pPr indent="0" lvl="0" marL="0" rtl="0" algn="l">
              <a:spcBef>
                <a:spcPts val="1600"/>
              </a:spcBef>
              <a:spcAft>
                <a:spcPts val="0"/>
              </a:spcAft>
              <a:buNone/>
            </a:pPr>
            <a:r>
              <a:rPr b="1" lang="es"/>
              <a:t>Stack Overflow</a:t>
            </a:r>
            <a:endParaRPr b="1"/>
          </a:p>
          <a:p>
            <a:pPr indent="0" lvl="0" marL="0" rtl="0" algn="l">
              <a:spcBef>
                <a:spcPts val="0"/>
              </a:spcBef>
              <a:spcAft>
                <a:spcPts val="0"/>
              </a:spcAft>
              <a:buNone/>
            </a:pPr>
            <a:r>
              <a:rPr lang="es" sz="1500"/>
              <a:t>Un sitio web en el cual los desarrolladores pueden encontrar soluciones </a:t>
            </a:r>
            <a:endParaRPr sz="1500"/>
          </a:p>
          <a:p>
            <a:pPr indent="0" lvl="0" marL="0" rtl="0" algn="l">
              <a:spcBef>
                <a:spcPts val="1600"/>
              </a:spcBef>
              <a:spcAft>
                <a:spcPts val="0"/>
              </a:spcAft>
              <a:buNone/>
            </a:pPr>
            <a:r>
              <a:rPr b="1" lang="es"/>
              <a:t>GitHub</a:t>
            </a:r>
            <a:endParaRPr b="1"/>
          </a:p>
          <a:p>
            <a:pPr indent="0" lvl="0" marL="0" rtl="0" algn="l">
              <a:spcBef>
                <a:spcPts val="0"/>
              </a:spcBef>
              <a:spcAft>
                <a:spcPts val="1600"/>
              </a:spcAft>
              <a:buNone/>
            </a:pPr>
            <a:r>
              <a:rPr lang="es" sz="1500"/>
              <a:t>Se encuentran repositorios públicos que pueden ser de utilidad </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Recursos</a:t>
            </a:r>
            <a:endParaRPr/>
          </a:p>
        </p:txBody>
      </p:sp>
      <p:sp>
        <p:nvSpPr>
          <p:cNvPr id="279" name="Google Shape;279;p44"/>
          <p:cNvSpPr txBox="1"/>
          <p:nvPr>
            <p:ph idx="2" type="body"/>
          </p:nvPr>
        </p:nvSpPr>
        <p:spPr>
          <a:xfrm>
            <a:off x="4939500" y="175775"/>
            <a:ext cx="4045200" cy="26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a:t>Recursos</a:t>
            </a:r>
            <a:endParaRPr b="1"/>
          </a:p>
          <a:p>
            <a:pPr indent="0" lvl="0" marL="0" rtl="0" algn="l">
              <a:spcBef>
                <a:spcPts val="0"/>
              </a:spcBef>
              <a:spcAft>
                <a:spcPts val="0"/>
              </a:spcAft>
              <a:buNone/>
            </a:pPr>
            <a:r>
              <a:rPr lang="es" sz="1500"/>
              <a:t>Los recursos son los archivos adicionales y el contenido estático que usa tu código, como mapas de bits, definiciones de diseño, strings de interfaz de usuario, instrucciones de animación, etc.</a:t>
            </a:r>
            <a:endParaRPr sz="1500"/>
          </a:p>
          <a:p>
            <a:pPr indent="0" lvl="0" marL="0" rtl="0" algn="l">
              <a:spcBef>
                <a:spcPts val="1600"/>
              </a:spcBef>
              <a:spcAft>
                <a:spcPts val="1600"/>
              </a:spcAft>
              <a:buNone/>
            </a:pPr>
            <a:r>
              <a:t/>
            </a:r>
            <a:endParaRPr sz="1500"/>
          </a:p>
        </p:txBody>
      </p:sp>
      <p:pic>
        <p:nvPicPr>
          <p:cNvPr id="280" name="Google Shape;280;p44"/>
          <p:cNvPicPr preferRelativeResize="0"/>
          <p:nvPr/>
        </p:nvPicPr>
        <p:blipFill>
          <a:blip r:embed="rId3">
            <a:alphaModFix/>
          </a:blip>
          <a:stretch>
            <a:fillRect/>
          </a:stretch>
        </p:blipFill>
        <p:spPr>
          <a:xfrm>
            <a:off x="5889247" y="2390347"/>
            <a:ext cx="2573000" cy="2353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84" name="Shape 284"/>
        <p:cNvGrpSpPr/>
        <p:nvPr/>
      </p:nvGrpSpPr>
      <p:grpSpPr>
        <a:xfrm>
          <a:off x="0" y="0"/>
          <a:ext cx="0" cy="0"/>
          <a:chOff x="0" y="0"/>
          <a:chExt cx="0" cy="0"/>
        </a:xfrm>
      </p:grpSpPr>
      <p:sp>
        <p:nvSpPr>
          <p:cNvPr id="285" name="Google Shape;285;p45"/>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Ambiente de desarrollo</a:t>
            </a:r>
            <a:endParaRPr/>
          </a:p>
          <a:p>
            <a:pPr indent="0" lvl="0" marL="0" rtl="0" algn="l">
              <a:spcBef>
                <a:spcPts val="1600"/>
              </a:spcBef>
              <a:spcAft>
                <a:spcPts val="0"/>
              </a:spcAft>
              <a:buNone/>
            </a:pPr>
            <a:r>
              <a:rPr i="1" lang="es" sz="2400"/>
              <a:t>Curso de Android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Objetivos</a:t>
            </a:r>
            <a:endParaRPr/>
          </a:p>
        </p:txBody>
      </p:sp>
      <p:sp>
        <p:nvSpPr>
          <p:cNvPr id="291" name="Google Shape;291;p46"/>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Instalar el IDE Android Studio</a:t>
            </a:r>
            <a:endParaRPr sz="1400"/>
          </a:p>
          <a:p>
            <a:pPr indent="0" lvl="0" marL="0" rtl="0" algn="l">
              <a:spcBef>
                <a:spcPts val="0"/>
              </a:spcBef>
              <a:spcAft>
                <a:spcPts val="0"/>
              </a:spcAft>
              <a:buNone/>
            </a:pPr>
            <a:r>
              <a:rPr lang="es" sz="1400"/>
              <a:t>Configurar un ADV y Un dispositivo físico</a:t>
            </a:r>
            <a:endParaRPr sz="1400"/>
          </a:p>
          <a:p>
            <a:pPr indent="0" lvl="0" marL="0" rtl="0" algn="l">
              <a:spcBef>
                <a:spcPts val="0"/>
              </a:spcBef>
              <a:spcAft>
                <a:spcPts val="0"/>
              </a:spcAft>
              <a:buNone/>
            </a:pPr>
            <a:r>
              <a:t/>
            </a:r>
            <a:endParaRPr sz="1400"/>
          </a:p>
        </p:txBody>
      </p:sp>
      <p:pic>
        <p:nvPicPr>
          <p:cNvPr id="292" name="Google Shape;292;p46"/>
          <p:cNvPicPr preferRelativeResize="0"/>
          <p:nvPr/>
        </p:nvPicPr>
        <p:blipFill rotWithShape="1">
          <a:blip r:embed="rId3">
            <a:alphaModFix/>
          </a:blip>
          <a:srcRect b="0" l="0" r="17600" t="0"/>
          <a:stretch/>
        </p:blipFill>
        <p:spPr>
          <a:xfrm>
            <a:off x="3119700" y="0"/>
            <a:ext cx="602430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7"/>
          <p:cNvPicPr preferRelativeResize="0"/>
          <p:nvPr/>
        </p:nvPicPr>
        <p:blipFill>
          <a:blip r:embed="rId3">
            <a:alphaModFix/>
          </a:blip>
          <a:stretch>
            <a:fillRect/>
          </a:stretch>
        </p:blipFill>
        <p:spPr>
          <a:xfrm>
            <a:off x="-726638" y="-53350"/>
            <a:ext cx="10703975" cy="5196850"/>
          </a:xfrm>
          <a:prstGeom prst="rect">
            <a:avLst/>
          </a:prstGeom>
          <a:noFill/>
          <a:ln>
            <a:noFill/>
          </a:ln>
        </p:spPr>
      </p:pic>
      <p:sp>
        <p:nvSpPr>
          <p:cNvPr id="298" name="Google Shape;298;p47"/>
          <p:cNvSpPr txBox="1"/>
          <p:nvPr>
            <p:ph type="title"/>
          </p:nvPr>
        </p:nvSpPr>
        <p:spPr>
          <a:xfrm>
            <a:off x="430800" y="1396725"/>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Android Studio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236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Android Studio</a:t>
            </a:r>
            <a:endParaRPr/>
          </a:p>
        </p:txBody>
      </p:sp>
      <p:sp>
        <p:nvSpPr>
          <p:cNvPr id="304" name="Google Shape;304;p48"/>
          <p:cNvSpPr txBox="1"/>
          <p:nvPr>
            <p:ph idx="1" type="body"/>
          </p:nvPr>
        </p:nvSpPr>
        <p:spPr>
          <a:xfrm>
            <a:off x="311700" y="732025"/>
            <a:ext cx="8609400" cy="91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Android Studio es el entorno de desarrollo integrado oficial para la plataforma Android. Fue anunciado el 16 de mayo de 2013 en la conferencia Google I/O, y reemplazó a Eclipse como el IDE oficial para el desarrollo de aplicaciones para Android.</a:t>
            </a:r>
            <a:endParaRPr/>
          </a:p>
        </p:txBody>
      </p:sp>
      <p:pic>
        <p:nvPicPr>
          <p:cNvPr id="305" name="Google Shape;305;p48"/>
          <p:cNvPicPr preferRelativeResize="0"/>
          <p:nvPr/>
        </p:nvPicPr>
        <p:blipFill>
          <a:blip r:embed="rId3">
            <a:alphaModFix/>
          </a:blip>
          <a:stretch>
            <a:fillRect/>
          </a:stretch>
        </p:blipFill>
        <p:spPr>
          <a:xfrm>
            <a:off x="621800" y="1877713"/>
            <a:ext cx="2629599" cy="1633900"/>
          </a:xfrm>
          <a:prstGeom prst="rect">
            <a:avLst/>
          </a:prstGeom>
          <a:noFill/>
          <a:ln>
            <a:noFill/>
          </a:ln>
        </p:spPr>
      </p:pic>
      <p:sp>
        <p:nvSpPr>
          <p:cNvPr id="306" name="Google Shape;306;p48"/>
          <p:cNvSpPr txBox="1"/>
          <p:nvPr/>
        </p:nvSpPr>
        <p:spPr>
          <a:xfrm>
            <a:off x="621800" y="3665400"/>
            <a:ext cx="28080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Source Code Pro"/>
                <a:ea typeface="Source Code Pro"/>
                <a:cs typeface="Source Code Pro"/>
                <a:sym typeface="Source Code Pro"/>
              </a:rPr>
              <a:t>Está basado en el software IntelliJ IDEA de JetBrains y ha sido publicado de forma gratuita a través de la Licencia Apache 2.0. Ha sido diseñado específicamente para el desarrollo de Android.</a:t>
            </a:r>
            <a:endParaRPr sz="1000">
              <a:latin typeface="Source Code Pro"/>
              <a:ea typeface="Source Code Pro"/>
              <a:cs typeface="Source Code Pro"/>
              <a:sym typeface="Source Code Pro"/>
            </a:endParaRPr>
          </a:p>
        </p:txBody>
      </p:sp>
      <p:pic>
        <p:nvPicPr>
          <p:cNvPr id="307" name="Google Shape;307;p48"/>
          <p:cNvPicPr preferRelativeResize="0"/>
          <p:nvPr/>
        </p:nvPicPr>
        <p:blipFill>
          <a:blip r:embed="rId4">
            <a:alphaModFix/>
          </a:blip>
          <a:stretch>
            <a:fillRect/>
          </a:stretch>
        </p:blipFill>
        <p:spPr>
          <a:xfrm>
            <a:off x="3989100" y="1602400"/>
            <a:ext cx="2063000" cy="2063000"/>
          </a:xfrm>
          <a:prstGeom prst="rect">
            <a:avLst/>
          </a:prstGeom>
          <a:noFill/>
          <a:ln>
            <a:noFill/>
          </a:ln>
        </p:spPr>
      </p:pic>
      <p:sp>
        <p:nvSpPr>
          <p:cNvPr id="308" name="Google Shape;308;p48"/>
          <p:cNvSpPr txBox="1"/>
          <p:nvPr/>
        </p:nvSpPr>
        <p:spPr>
          <a:xfrm>
            <a:off x="3475350" y="3666875"/>
            <a:ext cx="28707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Requisitos Windows:</a:t>
            </a:r>
            <a:endParaRPr b="1" sz="1000">
              <a:latin typeface="Source Code Pro"/>
              <a:ea typeface="Source Code Pro"/>
              <a:cs typeface="Source Code Pro"/>
              <a:sym typeface="Source Code Pro"/>
            </a:endParaRPr>
          </a:p>
          <a:p>
            <a:pPr indent="-292100" lvl="0" marL="457200" rtl="0" algn="l">
              <a:spcBef>
                <a:spcPts val="0"/>
              </a:spcBef>
              <a:spcAft>
                <a:spcPts val="0"/>
              </a:spcAft>
              <a:buSzPts val="1000"/>
              <a:buFont typeface="Source Code Pro"/>
              <a:buChar char="●"/>
            </a:pPr>
            <a:r>
              <a:rPr lang="es" sz="1000">
                <a:latin typeface="Source Code Pro"/>
                <a:ea typeface="Source Code Pro"/>
                <a:cs typeface="Source Code Pro"/>
                <a:sym typeface="Source Code Pro"/>
              </a:rPr>
              <a:t>Windows 7/8/10 (32- o 64-bit) 64 para poder emular</a:t>
            </a:r>
            <a:endParaRPr sz="1000">
              <a:latin typeface="Source Code Pro"/>
              <a:ea typeface="Source Code Pro"/>
              <a:cs typeface="Source Code Pro"/>
              <a:sym typeface="Source Code Pro"/>
            </a:endParaRPr>
          </a:p>
          <a:p>
            <a:pPr indent="-292100" lvl="0" marL="457200" rtl="0" algn="l">
              <a:spcBef>
                <a:spcPts val="0"/>
              </a:spcBef>
              <a:spcAft>
                <a:spcPts val="0"/>
              </a:spcAft>
              <a:buSzPts val="1000"/>
              <a:buFont typeface="Source Code Pro"/>
              <a:buChar char="●"/>
            </a:pPr>
            <a:r>
              <a:rPr lang="es" sz="1000">
                <a:latin typeface="Source Code Pro"/>
                <a:ea typeface="Source Code Pro"/>
                <a:cs typeface="Source Code Pro"/>
                <a:sym typeface="Source Code Pro"/>
              </a:rPr>
              <a:t>4 GB RAM minimo, 8 G</a:t>
            </a:r>
            <a:r>
              <a:rPr lang="es" sz="1000">
                <a:latin typeface="Source Code Pro"/>
                <a:ea typeface="Source Code Pro"/>
                <a:cs typeface="Source Code Pro"/>
                <a:sym typeface="Source Code Pro"/>
              </a:rPr>
              <a:t>B Recomendado</a:t>
            </a:r>
            <a:endParaRPr sz="1000">
              <a:latin typeface="Source Code Pro"/>
              <a:ea typeface="Source Code Pro"/>
              <a:cs typeface="Source Code Pro"/>
              <a:sym typeface="Source Code Pro"/>
            </a:endParaRPr>
          </a:p>
          <a:p>
            <a:pPr indent="-292100" lvl="0" marL="457200" rtl="0" algn="l">
              <a:spcBef>
                <a:spcPts val="0"/>
              </a:spcBef>
              <a:spcAft>
                <a:spcPts val="0"/>
              </a:spcAft>
              <a:buSzPts val="1000"/>
              <a:buFont typeface="Source Code Pro"/>
              <a:buChar char="●"/>
            </a:pPr>
            <a:r>
              <a:rPr lang="es" sz="1000">
                <a:latin typeface="Source Code Pro"/>
                <a:ea typeface="Source Code Pro"/>
                <a:cs typeface="Source Code Pro"/>
                <a:sym typeface="Source Code Pro"/>
              </a:rPr>
              <a:t>Tamaño en disco 2gb, 4 recomendado</a:t>
            </a:r>
            <a:endParaRPr sz="1000">
              <a:latin typeface="Source Code Pro"/>
              <a:ea typeface="Source Code Pro"/>
              <a:cs typeface="Source Code Pro"/>
              <a:sym typeface="Source Code Pro"/>
            </a:endParaRPr>
          </a:p>
          <a:p>
            <a:pPr indent="-292100" lvl="0" marL="457200" rtl="0" algn="l">
              <a:spcBef>
                <a:spcPts val="0"/>
              </a:spcBef>
              <a:spcAft>
                <a:spcPts val="0"/>
              </a:spcAft>
              <a:buSzPts val="1000"/>
              <a:buFont typeface="Source Code Pro"/>
              <a:buChar char="●"/>
            </a:pPr>
            <a:r>
              <a:rPr lang="es" sz="1000">
                <a:latin typeface="Source Code Pro"/>
                <a:ea typeface="Source Code Pro"/>
                <a:cs typeface="Source Code Pro"/>
                <a:sym typeface="Source Code Pro"/>
              </a:rPr>
              <a:t>Resolución de 1280 x 800 </a:t>
            </a:r>
            <a:endParaRPr sz="1000">
              <a:latin typeface="Source Code Pro"/>
              <a:ea typeface="Source Code Pro"/>
              <a:cs typeface="Source Code Pro"/>
              <a:sym typeface="Source Code Pro"/>
            </a:endParaRPr>
          </a:p>
          <a:p>
            <a:pPr indent="0" lvl="0" marL="0" rtl="0" algn="l">
              <a:spcBef>
                <a:spcPts val="0"/>
              </a:spcBef>
              <a:spcAft>
                <a:spcPts val="0"/>
              </a:spcAft>
              <a:buNone/>
            </a:pPr>
            <a:r>
              <a:t/>
            </a:r>
            <a:endParaRPr sz="1000">
              <a:latin typeface="Source Code Pro"/>
              <a:ea typeface="Source Code Pro"/>
              <a:cs typeface="Source Code Pro"/>
              <a:sym typeface="Source Code Pro"/>
            </a:endParaRPr>
          </a:p>
        </p:txBody>
      </p:sp>
      <p:pic>
        <p:nvPicPr>
          <p:cNvPr id="309" name="Google Shape;309;p48"/>
          <p:cNvPicPr preferRelativeResize="0"/>
          <p:nvPr/>
        </p:nvPicPr>
        <p:blipFill>
          <a:blip r:embed="rId5">
            <a:alphaModFix/>
          </a:blip>
          <a:stretch>
            <a:fillRect/>
          </a:stretch>
        </p:blipFill>
        <p:spPr>
          <a:xfrm>
            <a:off x="6204500" y="1801525"/>
            <a:ext cx="2743363" cy="1789150"/>
          </a:xfrm>
          <a:prstGeom prst="rect">
            <a:avLst/>
          </a:prstGeom>
          <a:noFill/>
          <a:ln>
            <a:noFill/>
          </a:ln>
        </p:spPr>
      </p:pic>
      <p:sp>
        <p:nvSpPr>
          <p:cNvPr id="310" name="Google Shape;310;p48"/>
          <p:cNvSpPr txBox="1"/>
          <p:nvPr/>
        </p:nvSpPr>
        <p:spPr>
          <a:xfrm>
            <a:off x="6260650" y="3665400"/>
            <a:ext cx="28080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Plataformas:</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Android Studio está disponible para Windows 2003, Vista, 7, 8, y 10, tanto plataformas de 32 como de 64 bits, GNU/Linux, Linux con GNOME o KDE y 2 GB de memoria RAM mínimo y macOS, desde 10.8.5 en adelante.</a:t>
            </a:r>
            <a:endParaRPr sz="1000">
              <a:latin typeface="Source Code Pro"/>
              <a:ea typeface="Source Code Pro"/>
              <a:cs typeface="Source Code Pro"/>
              <a:sym typeface="Source Code Pro"/>
            </a:endParaRPr>
          </a:p>
          <a:p>
            <a:pPr indent="0" lvl="0" marL="0" rtl="0" algn="l">
              <a:spcBef>
                <a:spcPts val="0"/>
              </a:spcBef>
              <a:spcAft>
                <a:spcPts val="0"/>
              </a:spcAft>
              <a:buNone/>
            </a:pPr>
            <a:r>
              <a:t/>
            </a:r>
            <a:endParaRPr sz="1000">
              <a:latin typeface="Source Code Pro"/>
              <a:ea typeface="Source Code Pro"/>
              <a:cs typeface="Source Code Pro"/>
              <a:sym typeface="Source Code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86550" y="1139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JDK</a:t>
            </a:r>
            <a:endParaRPr/>
          </a:p>
        </p:txBody>
      </p:sp>
      <p:sp>
        <p:nvSpPr>
          <p:cNvPr id="316" name="Google Shape;316;p49"/>
          <p:cNvSpPr txBox="1"/>
          <p:nvPr>
            <p:ph idx="1" type="body"/>
          </p:nvPr>
        </p:nvSpPr>
        <p:spPr>
          <a:xfrm>
            <a:off x="301000" y="869650"/>
            <a:ext cx="6125700" cy="3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Java Development Kit es un software que provee herramientas de desarrollo para la creación de programas en Java. </a:t>
            </a:r>
            <a:endParaRPr/>
          </a:p>
          <a:p>
            <a:pPr indent="0" lvl="0" marL="0" rtl="0" algn="l">
              <a:spcBef>
                <a:spcPts val="1600"/>
              </a:spcBef>
              <a:spcAft>
                <a:spcPts val="0"/>
              </a:spcAft>
              <a:buNone/>
            </a:pPr>
            <a:r>
              <a:rPr lang="es"/>
              <a:t>En Windows:</a:t>
            </a:r>
            <a:endParaRPr/>
          </a:p>
          <a:p>
            <a:pPr indent="0" lvl="0" marL="0" rtl="0" algn="l">
              <a:spcBef>
                <a:spcPts val="1600"/>
              </a:spcBef>
              <a:spcAft>
                <a:spcPts val="0"/>
              </a:spcAft>
              <a:buNone/>
            </a:pPr>
            <a:r>
              <a:rPr lang="es" sz="1100" u="sng">
                <a:solidFill>
                  <a:schemeClr val="hlink"/>
                </a:solidFill>
                <a:latin typeface="Arial"/>
                <a:ea typeface="Arial"/>
                <a:cs typeface="Arial"/>
                <a:sym typeface="Arial"/>
                <a:hlinkClick r:id="rId3"/>
              </a:rPr>
              <a:t>https://www.java.com/es/download/</a:t>
            </a:r>
            <a:endParaRPr/>
          </a:p>
          <a:p>
            <a:pPr indent="0" lvl="0" marL="0" rtl="0" algn="l">
              <a:spcBef>
                <a:spcPts val="1600"/>
              </a:spcBef>
              <a:spcAft>
                <a:spcPts val="0"/>
              </a:spcAft>
              <a:buNone/>
            </a:pPr>
            <a:r>
              <a:rPr lang="es" sz="1100" u="sng">
                <a:solidFill>
                  <a:schemeClr val="hlink"/>
                </a:solidFill>
                <a:latin typeface="Arial"/>
                <a:ea typeface="Arial"/>
                <a:cs typeface="Arial"/>
                <a:sym typeface="Arial"/>
                <a:hlinkClick r:id="rId4"/>
              </a:rPr>
              <a:t>https://www.oracle.com/technetwork/es/java/javase/downloads/index.html</a:t>
            </a:r>
            <a:endParaRPr/>
          </a:p>
          <a:p>
            <a:pPr indent="0" lvl="0" marL="0" rtl="0" algn="l">
              <a:spcBef>
                <a:spcPts val="1600"/>
              </a:spcBef>
              <a:spcAft>
                <a:spcPts val="0"/>
              </a:spcAft>
              <a:buNone/>
            </a:pPr>
            <a:r>
              <a:rPr lang="es"/>
              <a:t>En Linux:</a:t>
            </a:r>
            <a:endParaRPr/>
          </a:p>
          <a:p>
            <a:pPr indent="0" lvl="0" marL="0" rtl="0" algn="l">
              <a:spcBef>
                <a:spcPts val="1600"/>
              </a:spcBef>
              <a:spcAft>
                <a:spcPts val="0"/>
              </a:spcAft>
              <a:buNone/>
            </a:pPr>
            <a:r>
              <a:rPr lang="es"/>
              <a:t>&gt;sudo add-apt-repository ppa:webupd8team/java</a:t>
            </a:r>
            <a:endParaRPr/>
          </a:p>
          <a:p>
            <a:pPr indent="0" lvl="0" marL="0" rtl="0" algn="l">
              <a:spcBef>
                <a:spcPts val="1600"/>
              </a:spcBef>
              <a:spcAft>
                <a:spcPts val="0"/>
              </a:spcAft>
              <a:buNone/>
            </a:pPr>
            <a:r>
              <a:rPr lang="es"/>
              <a:t>&gt;sudo apt-get update</a:t>
            </a:r>
            <a:endParaRPr/>
          </a:p>
          <a:p>
            <a:pPr indent="0" lvl="0" marL="0" rtl="0" algn="l">
              <a:spcBef>
                <a:spcPts val="1600"/>
              </a:spcBef>
              <a:spcAft>
                <a:spcPts val="0"/>
              </a:spcAft>
              <a:buNone/>
            </a:pPr>
            <a:r>
              <a:rPr lang="es"/>
              <a:t>&gt;sudo apt-get install oracle-java8-installer</a:t>
            </a:r>
            <a:endParaRPr/>
          </a:p>
          <a:p>
            <a:pPr indent="0" lvl="0" marL="0" rtl="0" algn="l">
              <a:spcBef>
                <a:spcPts val="1600"/>
              </a:spcBef>
              <a:spcAft>
                <a:spcPts val="0"/>
              </a:spcAft>
              <a:buNone/>
            </a:pPr>
            <a:r>
              <a:rPr lang="es"/>
              <a:t>&gt;sudo apt-get install oracle-java8-set-default</a:t>
            </a:r>
            <a:endParaRPr/>
          </a:p>
          <a:p>
            <a:pPr indent="0" lvl="0" marL="0" rtl="0" algn="l">
              <a:spcBef>
                <a:spcPts val="1600"/>
              </a:spcBef>
              <a:spcAft>
                <a:spcPts val="0"/>
              </a:spcAft>
              <a:buNone/>
            </a:pPr>
            <a:r>
              <a:rPr lang="es">
                <a:solidFill>
                  <a:srgbClr val="000000"/>
                </a:solidFill>
                <a:latin typeface="Courier New"/>
                <a:ea typeface="Courier New"/>
                <a:cs typeface="Courier New"/>
                <a:sym typeface="Courier New"/>
              </a:rPr>
              <a:t>javac -version</a:t>
            </a:r>
            <a:endParaRPr/>
          </a:p>
          <a:p>
            <a:pPr indent="0" lvl="0" marL="0" rtl="0" algn="l">
              <a:spcBef>
                <a:spcPts val="1600"/>
              </a:spcBef>
              <a:spcAft>
                <a:spcPts val="1600"/>
              </a:spcAft>
              <a:buNone/>
            </a:pPr>
            <a:r>
              <a:t/>
            </a:r>
            <a:endParaRPr/>
          </a:p>
        </p:txBody>
      </p:sp>
      <p:pic>
        <p:nvPicPr>
          <p:cNvPr descr="Smartphone negro en posición vertical" id="317" name="Google Shape;317;p49"/>
          <p:cNvPicPr preferRelativeResize="0"/>
          <p:nvPr/>
        </p:nvPicPr>
        <p:blipFill>
          <a:blip r:embed="rId5">
            <a:alphaModFix/>
          </a:blip>
          <a:stretch>
            <a:fillRect/>
          </a:stretch>
        </p:blipFill>
        <p:spPr>
          <a:xfrm>
            <a:off x="6673226" y="1201225"/>
            <a:ext cx="1675825" cy="3291298"/>
          </a:xfrm>
          <a:prstGeom prst="rect">
            <a:avLst/>
          </a:prstGeom>
          <a:noFill/>
          <a:ln>
            <a:noFill/>
          </a:ln>
        </p:spPr>
      </p:pic>
      <p:pic>
        <p:nvPicPr>
          <p:cNvPr id="318" name="Google Shape;318;p49"/>
          <p:cNvPicPr preferRelativeResize="0"/>
          <p:nvPr/>
        </p:nvPicPr>
        <p:blipFill rotWithShape="1">
          <a:blip r:embed="rId6">
            <a:alphaModFix/>
          </a:blip>
          <a:srcRect b="0" l="23866" r="18456" t="0"/>
          <a:stretch/>
        </p:blipFill>
        <p:spPr>
          <a:xfrm>
            <a:off x="6907037" y="1714225"/>
            <a:ext cx="1208204" cy="2094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86550" y="1139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Android Studio</a:t>
            </a:r>
            <a:endParaRPr/>
          </a:p>
        </p:txBody>
      </p:sp>
      <p:sp>
        <p:nvSpPr>
          <p:cNvPr id="324" name="Google Shape;324;p50"/>
          <p:cNvSpPr txBox="1"/>
          <p:nvPr>
            <p:ph idx="1" type="body"/>
          </p:nvPr>
        </p:nvSpPr>
        <p:spPr>
          <a:xfrm>
            <a:off x="301000" y="869650"/>
            <a:ext cx="6125700" cy="3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Java Development Kit es un software que provee herramientas de desarrollo para la creación de programas en Java. </a:t>
            </a:r>
            <a:endParaRPr/>
          </a:p>
          <a:p>
            <a:pPr indent="0" lvl="0" marL="0" rtl="0" algn="l">
              <a:spcBef>
                <a:spcPts val="1600"/>
              </a:spcBef>
              <a:spcAft>
                <a:spcPts val="0"/>
              </a:spcAft>
              <a:buNone/>
            </a:pPr>
            <a:r>
              <a:rPr lang="es"/>
              <a:t>En Windows:</a:t>
            </a:r>
            <a:endParaRPr/>
          </a:p>
          <a:p>
            <a:pPr indent="0" lvl="0" marL="0" rtl="0" algn="l">
              <a:spcBef>
                <a:spcPts val="1600"/>
              </a:spcBef>
              <a:spcAft>
                <a:spcPts val="0"/>
              </a:spcAft>
              <a:buNone/>
            </a:pPr>
            <a:r>
              <a:rPr lang="es" sz="1100" u="sng">
                <a:solidFill>
                  <a:schemeClr val="hlink"/>
                </a:solidFill>
                <a:latin typeface="Arial"/>
                <a:ea typeface="Arial"/>
                <a:cs typeface="Arial"/>
                <a:sym typeface="Arial"/>
                <a:hlinkClick r:id="rId3"/>
              </a:rPr>
              <a:t>https://developer.android.com/studio/?gclid=Cj0KCQjw_5rtBRDxARIsAJfxvYAtL1sSzsH112GvyH59FRhgxSb2HE-nta9A0IksK3OoyBqtq7Ns78IaAuRJEALw_wcB</a:t>
            </a:r>
            <a:endParaRPr/>
          </a:p>
          <a:p>
            <a:pPr indent="0" lvl="0" marL="0" rtl="0" algn="l">
              <a:spcBef>
                <a:spcPts val="1600"/>
              </a:spcBef>
              <a:spcAft>
                <a:spcPts val="0"/>
              </a:spcAft>
              <a:buNone/>
            </a:pPr>
            <a:r>
              <a:rPr lang="es"/>
              <a:t>En Ubuntu:</a:t>
            </a:r>
            <a:endParaRPr/>
          </a:p>
          <a:p>
            <a:pPr indent="0" lvl="0" marL="0" rtl="0" algn="l">
              <a:spcBef>
                <a:spcPts val="1600"/>
              </a:spcBef>
              <a:spcAft>
                <a:spcPts val="0"/>
              </a:spcAft>
              <a:buNone/>
            </a:pPr>
            <a:r>
              <a:rPr lang="es"/>
              <a:t>Descargarlo desde la tienda oficial</a:t>
            </a:r>
            <a:endParaRPr/>
          </a:p>
          <a:p>
            <a:pPr indent="0" lvl="0" marL="0" rtl="0" algn="l">
              <a:spcBef>
                <a:spcPts val="1600"/>
              </a:spcBef>
              <a:spcAft>
                <a:spcPts val="1600"/>
              </a:spcAft>
              <a:buNone/>
            </a:pPr>
            <a:r>
              <a:t/>
            </a:r>
            <a:endParaRPr/>
          </a:p>
        </p:txBody>
      </p:sp>
      <p:pic>
        <p:nvPicPr>
          <p:cNvPr descr="Smartphone negro en posición vertical" id="325" name="Google Shape;325;p50"/>
          <p:cNvPicPr preferRelativeResize="0"/>
          <p:nvPr/>
        </p:nvPicPr>
        <p:blipFill>
          <a:blip r:embed="rId4">
            <a:alphaModFix/>
          </a:blip>
          <a:stretch>
            <a:fillRect/>
          </a:stretch>
        </p:blipFill>
        <p:spPr>
          <a:xfrm>
            <a:off x="6673226" y="1201225"/>
            <a:ext cx="1675825" cy="3291298"/>
          </a:xfrm>
          <a:prstGeom prst="rect">
            <a:avLst/>
          </a:prstGeom>
          <a:noFill/>
          <a:ln>
            <a:noFill/>
          </a:ln>
        </p:spPr>
      </p:pic>
      <p:pic>
        <p:nvPicPr>
          <p:cNvPr id="326" name="Google Shape;326;p50"/>
          <p:cNvPicPr preferRelativeResize="0"/>
          <p:nvPr/>
        </p:nvPicPr>
        <p:blipFill>
          <a:blip r:embed="rId5">
            <a:alphaModFix/>
          </a:blip>
          <a:stretch>
            <a:fillRect/>
          </a:stretch>
        </p:blipFill>
        <p:spPr>
          <a:xfrm>
            <a:off x="6743675" y="1907513"/>
            <a:ext cx="1534926" cy="15349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Conexión de dispositivos físicos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H</a:t>
            </a:r>
            <a:r>
              <a:rPr lang="es"/>
              <a:t>istoria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Conexión de dispositivos físicos</a:t>
            </a:r>
            <a:endParaRPr/>
          </a:p>
        </p:txBody>
      </p:sp>
      <p:sp>
        <p:nvSpPr>
          <p:cNvPr id="337" name="Google Shape;337;p52"/>
          <p:cNvSpPr txBox="1"/>
          <p:nvPr>
            <p:ph idx="1" type="body"/>
          </p:nvPr>
        </p:nvSpPr>
        <p:spPr>
          <a:xfrm>
            <a:off x="311700" y="1468825"/>
            <a:ext cx="61332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Configuración</a:t>
            </a:r>
            <a:endParaRPr/>
          </a:p>
          <a:p>
            <a:pPr indent="-342900" lvl="0" marL="457200" rtl="0" algn="l">
              <a:spcBef>
                <a:spcPts val="0"/>
              </a:spcBef>
              <a:spcAft>
                <a:spcPts val="0"/>
              </a:spcAft>
              <a:buSzPts val="1800"/>
              <a:buChar char="●"/>
            </a:pPr>
            <a:r>
              <a:rPr lang="es"/>
              <a:t>Acerca del </a:t>
            </a:r>
            <a:r>
              <a:rPr lang="es"/>
              <a:t>teléfono</a:t>
            </a:r>
            <a:endParaRPr/>
          </a:p>
          <a:p>
            <a:pPr indent="-342900" lvl="0" marL="457200" rtl="0" algn="l">
              <a:spcBef>
                <a:spcPts val="0"/>
              </a:spcBef>
              <a:spcAft>
                <a:spcPts val="0"/>
              </a:spcAft>
              <a:buSzPts val="1800"/>
              <a:buChar char="●"/>
            </a:pPr>
            <a:r>
              <a:rPr lang="es"/>
              <a:t>Número de Compilación (4 veces)</a:t>
            </a:r>
            <a:endParaRPr/>
          </a:p>
          <a:p>
            <a:pPr indent="-342900" lvl="0" marL="457200" rtl="0" algn="l">
              <a:spcBef>
                <a:spcPts val="0"/>
              </a:spcBef>
              <a:spcAft>
                <a:spcPts val="0"/>
              </a:spcAft>
              <a:buSzPts val="1800"/>
              <a:buChar char="●"/>
            </a:pPr>
            <a:r>
              <a:rPr lang="es"/>
              <a:t>¡Ya eres desarrollador!</a:t>
            </a:r>
            <a:endParaRPr/>
          </a:p>
          <a:p>
            <a:pPr indent="-342900" lvl="0" marL="457200" rtl="0" algn="l">
              <a:spcBef>
                <a:spcPts val="0"/>
              </a:spcBef>
              <a:spcAft>
                <a:spcPts val="0"/>
              </a:spcAft>
              <a:buSzPts val="1800"/>
              <a:buChar char="●"/>
            </a:pPr>
            <a:r>
              <a:rPr lang="es"/>
              <a:t>Opciones de desarrollador / Programador</a:t>
            </a:r>
            <a:endParaRPr/>
          </a:p>
          <a:p>
            <a:pPr indent="-342900" lvl="0" marL="457200" rtl="0" algn="l">
              <a:spcBef>
                <a:spcPts val="0"/>
              </a:spcBef>
              <a:spcAft>
                <a:spcPts val="0"/>
              </a:spcAft>
              <a:buSzPts val="1800"/>
              <a:buChar char="●"/>
            </a:pPr>
            <a:r>
              <a:rPr lang="es"/>
              <a:t>Activar depuración USB</a:t>
            </a:r>
            <a:endParaRPr/>
          </a:p>
          <a:p>
            <a:pPr indent="-342900" lvl="0" marL="457200" rtl="0" algn="l">
              <a:spcBef>
                <a:spcPts val="0"/>
              </a:spcBef>
              <a:spcAft>
                <a:spcPts val="0"/>
              </a:spcAft>
              <a:buSzPts val="1800"/>
              <a:buChar char="●"/>
            </a:pPr>
            <a:r>
              <a:rPr lang="es"/>
              <a:t>Instalar Driver de su dispositivo (en caso de que android studio no lo detecte)</a:t>
            </a:r>
            <a:endParaRPr/>
          </a:p>
        </p:txBody>
      </p:sp>
      <p:pic>
        <p:nvPicPr>
          <p:cNvPr descr="Smartphone negro en posición vertical" id="338" name="Google Shape;338;p52"/>
          <p:cNvPicPr preferRelativeResize="0"/>
          <p:nvPr/>
        </p:nvPicPr>
        <p:blipFill>
          <a:blip r:embed="rId3">
            <a:alphaModFix/>
          </a:blip>
          <a:stretch>
            <a:fillRect/>
          </a:stretch>
        </p:blipFill>
        <p:spPr>
          <a:xfrm>
            <a:off x="6673226" y="1201225"/>
            <a:ext cx="1675825" cy="3291298"/>
          </a:xfrm>
          <a:prstGeom prst="rect">
            <a:avLst/>
          </a:prstGeom>
          <a:noFill/>
          <a:ln>
            <a:noFill/>
          </a:ln>
        </p:spPr>
      </p:pic>
      <p:pic>
        <p:nvPicPr>
          <p:cNvPr id="339" name="Google Shape;339;p52"/>
          <p:cNvPicPr preferRelativeResize="0"/>
          <p:nvPr/>
        </p:nvPicPr>
        <p:blipFill>
          <a:blip r:embed="rId4">
            <a:alphaModFix/>
          </a:blip>
          <a:stretch>
            <a:fillRect/>
          </a:stretch>
        </p:blipFill>
        <p:spPr>
          <a:xfrm>
            <a:off x="6733200" y="2021350"/>
            <a:ext cx="1530275" cy="1530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43" name="Shape 343"/>
        <p:cNvGrpSpPr/>
        <p:nvPr/>
      </p:nvGrpSpPr>
      <p:grpSpPr>
        <a:xfrm>
          <a:off x="0" y="0"/>
          <a:ext cx="0" cy="0"/>
          <a:chOff x="0" y="0"/>
          <a:chExt cx="0" cy="0"/>
        </a:xfrm>
      </p:grpSpPr>
      <p:sp>
        <p:nvSpPr>
          <p:cNvPr id="344" name="Google Shape;344;p53"/>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Componentes de una aplicación Android</a:t>
            </a:r>
            <a:endParaRPr/>
          </a:p>
          <a:p>
            <a:pPr indent="0" lvl="0" marL="0" rtl="0" algn="l">
              <a:spcBef>
                <a:spcPts val="1600"/>
              </a:spcBef>
              <a:spcAft>
                <a:spcPts val="0"/>
              </a:spcAft>
              <a:buNone/>
            </a:pPr>
            <a:r>
              <a:rPr i="1" lang="es" sz="2400"/>
              <a:t>Curso de Android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Componentes</a:t>
            </a:r>
            <a:endParaRPr sz="3600"/>
          </a:p>
        </p:txBody>
      </p:sp>
      <p:cxnSp>
        <p:nvCxnSpPr>
          <p:cNvPr id="350" name="Google Shape;350;p54"/>
          <p:cNvCxnSpPr>
            <a:stCxn id="351" idx="2"/>
            <a:endCxn id="352" idx="1"/>
          </p:cNvCxnSpPr>
          <p:nvPr/>
        </p:nvCxnSpPr>
        <p:spPr>
          <a:xfrm flipH="1" rot="10800000">
            <a:off x="5574725" y="1111450"/>
            <a:ext cx="609600" cy="11139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3" name="Google Shape;353;p54"/>
          <p:cNvCxnSpPr>
            <a:stCxn id="351" idx="2"/>
            <a:endCxn id="354" idx="1"/>
          </p:cNvCxnSpPr>
          <p:nvPr/>
        </p:nvCxnSpPr>
        <p:spPr>
          <a:xfrm flipH="1" rot="10800000">
            <a:off x="5574725" y="373450"/>
            <a:ext cx="609600" cy="1851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51" name="Google Shape;351;p54"/>
          <p:cNvSpPr/>
          <p:nvPr/>
        </p:nvSpPr>
        <p:spPr>
          <a:xfrm rot="-5400000">
            <a:off x="3691475" y="1962700"/>
            <a:ext cx="3241200" cy="5253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Roboto"/>
                <a:ea typeface="Roboto"/>
                <a:cs typeface="Roboto"/>
                <a:sym typeface="Roboto"/>
              </a:rPr>
              <a:t>Aplicación</a:t>
            </a:r>
            <a:endParaRPr sz="1100">
              <a:solidFill>
                <a:srgbClr val="FFFFFF"/>
              </a:solidFill>
              <a:latin typeface="Roboto"/>
              <a:ea typeface="Roboto"/>
              <a:cs typeface="Roboto"/>
              <a:sym typeface="Roboto"/>
            </a:endParaRPr>
          </a:p>
        </p:txBody>
      </p:sp>
      <p:sp>
        <p:nvSpPr>
          <p:cNvPr id="354" name="Google Shape;354;p54"/>
          <p:cNvSpPr/>
          <p:nvPr/>
        </p:nvSpPr>
        <p:spPr>
          <a:xfrm>
            <a:off x="6184325" y="110799"/>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Roboto"/>
                <a:ea typeface="Roboto"/>
                <a:cs typeface="Roboto"/>
                <a:sym typeface="Roboto"/>
              </a:rPr>
              <a:t>Vista (View)</a:t>
            </a:r>
            <a:endParaRPr sz="1100">
              <a:solidFill>
                <a:srgbClr val="FFFFFF"/>
              </a:solidFill>
              <a:latin typeface="Roboto"/>
              <a:ea typeface="Roboto"/>
              <a:cs typeface="Roboto"/>
              <a:sym typeface="Roboto"/>
            </a:endParaRPr>
          </a:p>
        </p:txBody>
      </p:sp>
      <p:sp>
        <p:nvSpPr>
          <p:cNvPr id="352" name="Google Shape;352;p54"/>
          <p:cNvSpPr/>
          <p:nvPr/>
        </p:nvSpPr>
        <p:spPr>
          <a:xfrm>
            <a:off x="6184325" y="848949"/>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Roboto"/>
                <a:ea typeface="Roboto"/>
                <a:cs typeface="Roboto"/>
                <a:sym typeface="Roboto"/>
              </a:rPr>
              <a:t>Layout</a:t>
            </a:r>
            <a:endParaRPr sz="1100">
              <a:solidFill>
                <a:srgbClr val="FFFFFF"/>
              </a:solidFill>
              <a:latin typeface="Roboto"/>
              <a:ea typeface="Roboto"/>
              <a:cs typeface="Roboto"/>
              <a:sym typeface="Roboto"/>
            </a:endParaRPr>
          </a:p>
        </p:txBody>
      </p:sp>
      <p:cxnSp>
        <p:nvCxnSpPr>
          <p:cNvPr id="355" name="Google Shape;355;p54"/>
          <p:cNvCxnSpPr>
            <a:stCxn id="351" idx="2"/>
            <a:endCxn id="356" idx="1"/>
          </p:cNvCxnSpPr>
          <p:nvPr/>
        </p:nvCxnSpPr>
        <p:spPr>
          <a:xfrm flipH="1" rot="10800000">
            <a:off x="5574725" y="1906750"/>
            <a:ext cx="609600" cy="318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56" name="Google Shape;356;p54"/>
          <p:cNvSpPr/>
          <p:nvPr/>
        </p:nvSpPr>
        <p:spPr>
          <a:xfrm>
            <a:off x="6184325" y="1643961"/>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Actividad (Activity)</a:t>
            </a:r>
            <a:endParaRPr sz="1100">
              <a:solidFill>
                <a:srgbClr val="FFFFFF"/>
              </a:solidFill>
              <a:latin typeface="Roboto"/>
              <a:ea typeface="Roboto"/>
              <a:cs typeface="Roboto"/>
              <a:sym typeface="Roboto"/>
            </a:endParaRPr>
          </a:p>
        </p:txBody>
      </p:sp>
      <p:cxnSp>
        <p:nvCxnSpPr>
          <p:cNvPr id="357" name="Google Shape;357;p54"/>
          <p:cNvCxnSpPr>
            <a:stCxn id="351" idx="2"/>
            <a:endCxn id="358" idx="1"/>
          </p:cNvCxnSpPr>
          <p:nvPr/>
        </p:nvCxnSpPr>
        <p:spPr>
          <a:xfrm>
            <a:off x="5574725" y="2225350"/>
            <a:ext cx="609600" cy="3792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58" name="Google Shape;358;p54"/>
          <p:cNvSpPr/>
          <p:nvPr/>
        </p:nvSpPr>
        <p:spPr>
          <a:xfrm>
            <a:off x="6184325" y="2341924"/>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Servicio (Services)</a:t>
            </a:r>
            <a:endParaRPr sz="1100">
              <a:solidFill>
                <a:srgbClr val="FFFFFF"/>
              </a:solidFill>
              <a:latin typeface="Roboto"/>
              <a:ea typeface="Roboto"/>
              <a:cs typeface="Roboto"/>
              <a:sym typeface="Roboto"/>
            </a:endParaRPr>
          </a:p>
        </p:txBody>
      </p:sp>
      <p:cxnSp>
        <p:nvCxnSpPr>
          <p:cNvPr id="359" name="Google Shape;359;p54"/>
          <p:cNvCxnSpPr>
            <a:stCxn id="351" idx="2"/>
            <a:endCxn id="360" idx="1"/>
          </p:cNvCxnSpPr>
          <p:nvPr/>
        </p:nvCxnSpPr>
        <p:spPr>
          <a:xfrm>
            <a:off x="5574725" y="2225350"/>
            <a:ext cx="609600" cy="1077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60" name="Google Shape;360;p54"/>
          <p:cNvSpPr/>
          <p:nvPr/>
        </p:nvSpPr>
        <p:spPr>
          <a:xfrm>
            <a:off x="6184325" y="3039899"/>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Intent</a:t>
            </a:r>
            <a:endParaRPr sz="1100">
              <a:solidFill>
                <a:srgbClr val="FFFFFF"/>
              </a:solidFill>
              <a:latin typeface="Roboto"/>
              <a:ea typeface="Roboto"/>
              <a:cs typeface="Roboto"/>
              <a:sym typeface="Roboto"/>
            </a:endParaRPr>
          </a:p>
        </p:txBody>
      </p:sp>
      <p:cxnSp>
        <p:nvCxnSpPr>
          <p:cNvPr id="361" name="Google Shape;361;p54"/>
          <p:cNvCxnSpPr>
            <a:endCxn id="362" idx="1"/>
          </p:cNvCxnSpPr>
          <p:nvPr/>
        </p:nvCxnSpPr>
        <p:spPr>
          <a:xfrm flipH="1" rot="-5400000">
            <a:off x="5051675" y="2964899"/>
            <a:ext cx="1971000" cy="294300"/>
          </a:xfrm>
          <a:prstGeom prst="bentConnector2">
            <a:avLst/>
          </a:prstGeom>
          <a:noFill/>
          <a:ln cap="flat" cmpd="sng" w="9525">
            <a:solidFill>
              <a:srgbClr val="C2C2C2"/>
            </a:solidFill>
            <a:prstDash val="solid"/>
            <a:round/>
            <a:headEnd len="sm" w="sm" type="none"/>
            <a:tailEnd len="sm" w="sm" type="none"/>
          </a:ln>
        </p:spPr>
      </p:cxnSp>
      <p:sp>
        <p:nvSpPr>
          <p:cNvPr id="362" name="Google Shape;362;p54"/>
          <p:cNvSpPr/>
          <p:nvPr/>
        </p:nvSpPr>
        <p:spPr>
          <a:xfrm>
            <a:off x="6184325" y="3834899"/>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Fragment (Fragmentos)</a:t>
            </a:r>
            <a:endParaRPr sz="1100">
              <a:solidFill>
                <a:srgbClr val="FFFFFF"/>
              </a:solidFill>
              <a:latin typeface="Roboto"/>
              <a:ea typeface="Roboto"/>
              <a:cs typeface="Roboto"/>
              <a:sym typeface="Roboto"/>
            </a:endParaRPr>
          </a:p>
        </p:txBody>
      </p:sp>
      <p:cxnSp>
        <p:nvCxnSpPr>
          <p:cNvPr id="363" name="Google Shape;363;p54"/>
          <p:cNvCxnSpPr>
            <a:endCxn id="364" idx="1"/>
          </p:cNvCxnSpPr>
          <p:nvPr/>
        </p:nvCxnSpPr>
        <p:spPr>
          <a:xfrm flipH="1" rot="-5400000">
            <a:off x="5051675" y="3651899"/>
            <a:ext cx="1971000" cy="294300"/>
          </a:xfrm>
          <a:prstGeom prst="bentConnector2">
            <a:avLst/>
          </a:prstGeom>
          <a:noFill/>
          <a:ln cap="flat" cmpd="sng" w="9525">
            <a:solidFill>
              <a:srgbClr val="C2C2C2"/>
            </a:solidFill>
            <a:prstDash val="solid"/>
            <a:round/>
            <a:headEnd len="sm" w="sm" type="none"/>
            <a:tailEnd len="sm" w="sm" type="none"/>
          </a:ln>
        </p:spPr>
      </p:cxnSp>
      <p:sp>
        <p:nvSpPr>
          <p:cNvPr id="364" name="Google Shape;364;p54"/>
          <p:cNvSpPr/>
          <p:nvPr/>
        </p:nvSpPr>
        <p:spPr>
          <a:xfrm>
            <a:off x="6184325" y="4521899"/>
            <a:ext cx="2020500" cy="525300"/>
          </a:xfrm>
          <a:prstGeom prst="roundRect">
            <a:avLst>
              <a:gd fmla="val 16667" name="adj"/>
            </a:avLst>
          </a:prstGeom>
          <a:solidFill>
            <a:srgbClr val="607D8B"/>
          </a:solidFill>
          <a:ln cap="flat" cmpd="sng" w="9525">
            <a:solidFill>
              <a:srgbClr val="607D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Proveedor de Contenido</a:t>
            </a:r>
            <a:endParaRPr sz="11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5"/>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Actividad (Activity)</a:t>
            </a:r>
            <a:endParaRPr/>
          </a:p>
        </p:txBody>
      </p:sp>
      <p:pic>
        <p:nvPicPr>
          <p:cNvPr id="370" name="Google Shape;370;p55"/>
          <p:cNvPicPr preferRelativeResize="0"/>
          <p:nvPr/>
        </p:nvPicPr>
        <p:blipFill>
          <a:blip r:embed="rId3">
            <a:alphaModFix/>
          </a:blip>
          <a:stretch>
            <a:fillRect/>
          </a:stretch>
        </p:blipFill>
        <p:spPr>
          <a:xfrm>
            <a:off x="3194550" y="3624951"/>
            <a:ext cx="4917175" cy="1518549"/>
          </a:xfrm>
          <a:prstGeom prst="rect">
            <a:avLst/>
          </a:prstGeom>
          <a:noFill/>
          <a:ln>
            <a:noFill/>
          </a:ln>
        </p:spPr>
      </p:pic>
      <p:sp>
        <p:nvSpPr>
          <p:cNvPr id="371" name="Google Shape;371;p55"/>
          <p:cNvSpPr txBox="1"/>
          <p:nvPr>
            <p:ph idx="1" type="body"/>
          </p:nvPr>
        </p:nvSpPr>
        <p:spPr>
          <a:xfrm>
            <a:off x="301000" y="1511175"/>
            <a:ext cx="83874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Activity es un componente de la aplicación que contiene una pantalla con la que los usuarios pueden interactuar para realizar una acción  La ventana generalmente abarca toda la pantalla, pero en ocasiones puede ser más pequeña que esta y quedar "flotando" encima de otras ventanas.</a:t>
            </a:r>
            <a:endParaRPr/>
          </a:p>
          <a:p>
            <a:pPr indent="0" lvl="0" marL="0" rtl="0" algn="l">
              <a:spcBef>
                <a:spcPts val="1600"/>
              </a:spcBef>
              <a:spcAft>
                <a:spcPts val="0"/>
              </a:spcAft>
              <a:buNone/>
            </a:pPr>
            <a:r>
              <a:rPr lang="es"/>
              <a:t>Una aplicación generalmente consiste en múltiples actividades vinculadas de forma flexible entre sí. Normalmente, una actividad en una aplicación se especifica como la actividad "principal" que se presenta al usuario cuando este inicia la aplicación por primera vez. Cada actividad puede a su vez iniciar otra actividad para poder realizar diferentes acciones.</a:t>
            </a:r>
            <a:endParaRPr/>
          </a:p>
          <a:p>
            <a:pPr indent="0" lvl="0" marL="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Vistas</a:t>
            </a:r>
            <a:endParaRPr/>
          </a:p>
        </p:txBody>
      </p:sp>
      <p:sp>
        <p:nvSpPr>
          <p:cNvPr id="377" name="Google Shape;377;p56"/>
          <p:cNvSpPr txBox="1"/>
          <p:nvPr>
            <p:ph idx="1" type="body"/>
          </p:nvPr>
        </p:nvSpPr>
        <p:spPr>
          <a:xfrm>
            <a:off x="301000" y="1511175"/>
            <a:ext cx="3650100" cy="28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Son los Elementos que componen la interfaz de usuario </a:t>
            </a:r>
            <a:endParaRPr/>
          </a:p>
          <a:p>
            <a:pPr indent="0" lvl="0" marL="0" rtl="0" algn="l">
              <a:spcBef>
                <a:spcPts val="1600"/>
              </a:spcBef>
              <a:spcAft>
                <a:spcPts val="0"/>
              </a:spcAft>
              <a:buNone/>
            </a:pPr>
            <a:r>
              <a:rPr lang="es"/>
              <a:t>Descienden de la clase View</a:t>
            </a:r>
            <a:endParaRPr/>
          </a:p>
          <a:p>
            <a:pPr indent="0" lvl="0" marL="0" rtl="0" algn="l">
              <a:spcBef>
                <a:spcPts val="1600"/>
              </a:spcBef>
              <a:spcAft>
                <a:spcPts val="1600"/>
              </a:spcAft>
              <a:buNone/>
            </a:pPr>
            <a:r>
              <a:t/>
            </a:r>
            <a:endParaRPr/>
          </a:p>
        </p:txBody>
      </p:sp>
      <p:pic>
        <p:nvPicPr>
          <p:cNvPr id="378" name="Google Shape;378;p56"/>
          <p:cNvPicPr preferRelativeResize="0"/>
          <p:nvPr/>
        </p:nvPicPr>
        <p:blipFill>
          <a:blip r:embed="rId3">
            <a:alphaModFix/>
          </a:blip>
          <a:stretch>
            <a:fillRect/>
          </a:stretch>
        </p:blipFill>
        <p:spPr>
          <a:xfrm>
            <a:off x="4043575" y="678100"/>
            <a:ext cx="4539149" cy="3787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01000" y="26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Layouts</a:t>
            </a:r>
            <a:endParaRPr/>
          </a:p>
        </p:txBody>
      </p:sp>
      <p:sp>
        <p:nvSpPr>
          <p:cNvPr id="384" name="Google Shape;384;p57"/>
          <p:cNvSpPr txBox="1"/>
          <p:nvPr>
            <p:ph idx="1" type="body"/>
          </p:nvPr>
        </p:nvSpPr>
        <p:spPr>
          <a:xfrm>
            <a:off x="301000" y="1009050"/>
            <a:ext cx="52638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Son un conjunto de Vistas Agrupadas de un determinada forma:</a:t>
            </a:r>
            <a:endParaRPr/>
          </a:p>
          <a:p>
            <a:pPr indent="0" lvl="0" marL="0" rtl="0" algn="l">
              <a:spcBef>
                <a:spcPts val="1600"/>
              </a:spcBef>
              <a:spcAft>
                <a:spcPts val="0"/>
              </a:spcAft>
              <a:buNone/>
            </a:pPr>
            <a:r>
              <a:rPr b="1" lang="es"/>
              <a:t>LinearLayout:</a:t>
            </a:r>
            <a:r>
              <a:rPr lang="es"/>
              <a:t> Dispone los elementos en una fila o en una columna.</a:t>
            </a:r>
            <a:endParaRPr/>
          </a:p>
          <a:p>
            <a:pPr indent="0" lvl="0" marL="0" rtl="0" algn="l">
              <a:spcBef>
                <a:spcPts val="1600"/>
              </a:spcBef>
              <a:spcAft>
                <a:spcPts val="0"/>
              </a:spcAft>
              <a:buNone/>
            </a:pPr>
            <a:r>
              <a:rPr b="1" lang="es"/>
              <a:t>TableLayout:</a:t>
            </a:r>
            <a:r>
              <a:rPr lang="es"/>
              <a:t> Distribuye los elementos de forma tabular.</a:t>
            </a:r>
            <a:endParaRPr/>
          </a:p>
          <a:p>
            <a:pPr indent="0" lvl="0" marL="0" rtl="0" algn="l">
              <a:spcBef>
                <a:spcPts val="1600"/>
              </a:spcBef>
              <a:spcAft>
                <a:spcPts val="0"/>
              </a:spcAft>
              <a:buNone/>
            </a:pPr>
            <a:r>
              <a:rPr b="1" lang="es"/>
              <a:t>RelativeLayout:</a:t>
            </a:r>
            <a:r>
              <a:rPr lang="es"/>
              <a:t> Dispone los elementos en relación a otro o al padre.</a:t>
            </a:r>
            <a:endParaRPr/>
          </a:p>
          <a:p>
            <a:pPr indent="0" lvl="0" marL="0" rtl="0" algn="l">
              <a:spcBef>
                <a:spcPts val="1600"/>
              </a:spcBef>
              <a:spcAft>
                <a:spcPts val="0"/>
              </a:spcAft>
              <a:buNone/>
            </a:pPr>
            <a:r>
              <a:rPr b="1" lang="es"/>
              <a:t>ConstraintLayout:</a:t>
            </a:r>
            <a:r>
              <a:rPr lang="es"/>
              <a:t> Versión mejorada de RelativeLayout, que permite una edición visual desde el editor.</a:t>
            </a:r>
            <a:endParaRPr/>
          </a:p>
          <a:p>
            <a:pPr indent="0" lvl="0" marL="0" rtl="0" algn="l">
              <a:spcBef>
                <a:spcPts val="1600"/>
              </a:spcBef>
              <a:spcAft>
                <a:spcPts val="0"/>
              </a:spcAft>
              <a:buNone/>
            </a:pPr>
            <a:r>
              <a:rPr b="1" lang="es"/>
              <a:t>FrameLayout:</a:t>
            </a:r>
            <a:r>
              <a:rPr lang="es"/>
              <a:t> Permite el cambio dinámico de los elementos que contiene.</a:t>
            </a:r>
            <a:endParaRPr/>
          </a:p>
          <a:p>
            <a:pPr indent="0" lvl="0" marL="0" rtl="0" algn="l">
              <a:spcBef>
                <a:spcPts val="1600"/>
              </a:spcBef>
              <a:spcAft>
                <a:spcPts val="0"/>
              </a:spcAft>
              <a:buNone/>
            </a:pPr>
            <a:r>
              <a:rPr b="1" lang="es"/>
              <a:t>AbsoluteLayout:</a:t>
            </a:r>
            <a:r>
              <a:rPr lang="es"/>
              <a:t> Posiciona los elementos de forma absoluta.</a:t>
            </a:r>
            <a:endParaRPr/>
          </a:p>
          <a:p>
            <a:pPr indent="0" lvl="0" marL="0" rtl="0" algn="l">
              <a:spcBef>
                <a:spcPts val="1600"/>
              </a:spcBef>
              <a:spcAft>
                <a:spcPts val="1600"/>
              </a:spcAft>
              <a:buNone/>
            </a:pPr>
            <a:r>
              <a:t/>
            </a:r>
            <a:endParaRPr/>
          </a:p>
        </p:txBody>
      </p:sp>
      <p:pic>
        <p:nvPicPr>
          <p:cNvPr id="385" name="Google Shape;385;p57"/>
          <p:cNvPicPr preferRelativeResize="0"/>
          <p:nvPr/>
        </p:nvPicPr>
        <p:blipFill rotWithShape="1">
          <a:blip r:embed="rId3">
            <a:alphaModFix/>
          </a:blip>
          <a:srcRect b="5484" l="7576" r="2543" t="14097"/>
          <a:stretch/>
        </p:blipFill>
        <p:spPr>
          <a:xfrm>
            <a:off x="5488485" y="1009050"/>
            <a:ext cx="3488314" cy="3125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8"/>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Ciclo de Vida </a:t>
            </a:r>
            <a:endParaRPr sz="3600"/>
          </a:p>
          <a:p>
            <a:pPr indent="0" lvl="0" marL="0" rtl="0" algn="ctr">
              <a:spcBef>
                <a:spcPts val="0"/>
              </a:spcBef>
              <a:spcAft>
                <a:spcPts val="0"/>
              </a:spcAft>
              <a:buNone/>
            </a:pPr>
            <a:r>
              <a:rPr lang="es" sz="3600"/>
              <a:t>Actividad (Activity)</a:t>
            </a:r>
            <a:endParaRPr sz="3600"/>
          </a:p>
          <a:p>
            <a:pPr indent="0" lvl="0" marL="0" rtl="0" algn="l">
              <a:spcBef>
                <a:spcPts val="0"/>
              </a:spcBef>
              <a:spcAft>
                <a:spcPts val="0"/>
              </a:spcAft>
              <a:buNone/>
            </a:pPr>
            <a:r>
              <a:t/>
            </a:r>
            <a:endParaRPr sz="3600"/>
          </a:p>
        </p:txBody>
      </p:sp>
      <p:pic>
        <p:nvPicPr>
          <p:cNvPr id="391" name="Google Shape;391;p58"/>
          <p:cNvPicPr preferRelativeResize="0"/>
          <p:nvPr/>
        </p:nvPicPr>
        <p:blipFill>
          <a:blip r:embed="rId3">
            <a:alphaModFix/>
          </a:blip>
          <a:stretch>
            <a:fillRect/>
          </a:stretch>
        </p:blipFill>
        <p:spPr>
          <a:xfrm>
            <a:off x="4996800" y="76200"/>
            <a:ext cx="3743971"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Servicio (Services)</a:t>
            </a:r>
            <a:endParaRPr sz="1100">
              <a:solidFill>
                <a:schemeClr val="lt1"/>
              </a:solidFill>
              <a:latin typeface="Roboto"/>
              <a:ea typeface="Roboto"/>
              <a:cs typeface="Roboto"/>
              <a:sym typeface="Roboto"/>
            </a:endParaRPr>
          </a:p>
          <a:p>
            <a:pPr indent="0" lvl="0" marL="0" rtl="0" algn="l">
              <a:spcBef>
                <a:spcPts val="0"/>
              </a:spcBef>
              <a:spcAft>
                <a:spcPts val="0"/>
              </a:spcAft>
              <a:buNone/>
            </a:pPr>
            <a:r>
              <a:rPr lang="es"/>
              <a:t>Servicio (Services)</a:t>
            </a:r>
            <a:endParaRPr/>
          </a:p>
        </p:txBody>
      </p:sp>
      <p:sp>
        <p:nvSpPr>
          <p:cNvPr id="397" name="Google Shape;397;p59"/>
          <p:cNvSpPr txBox="1"/>
          <p:nvPr>
            <p:ph idx="1" type="body"/>
          </p:nvPr>
        </p:nvSpPr>
        <p:spPr>
          <a:xfrm>
            <a:off x="301000" y="1511175"/>
            <a:ext cx="83874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Service es un componente de una aplicación que puede realizar operaciones de larga ejecución en segundo plano y que no proporciona una interfaz de usuario.</a:t>
            </a:r>
            <a:r>
              <a:rPr lang="es">
                <a:solidFill>
                  <a:srgbClr val="202124"/>
                </a:solidFill>
                <a:highlight>
                  <a:srgbClr val="FFFFFF"/>
                </a:highlight>
                <a:latin typeface="Roboto"/>
                <a:ea typeface="Roboto"/>
                <a:cs typeface="Roboto"/>
                <a:sym typeface="Roboto"/>
              </a:rPr>
              <a:t> Otro componente de la aplicación puede iniciar un servicio y continuar ejecutándose en segundo plano aunque el usuario cambie a otra aplicación.</a:t>
            </a:r>
            <a:endParaRPr>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lang="es">
                <a:solidFill>
                  <a:srgbClr val="202124"/>
                </a:solidFill>
                <a:highlight>
                  <a:srgbClr val="FFFFFF"/>
                </a:highlight>
                <a:latin typeface="Roboto"/>
                <a:ea typeface="Roboto"/>
                <a:cs typeface="Roboto"/>
                <a:sym typeface="Roboto"/>
              </a:rPr>
              <a:t>Ejemplo la aplicación de Música cuando se bloquea el dispositivo.</a:t>
            </a:r>
            <a:endParaRPr>
              <a:solidFill>
                <a:srgbClr val="202124"/>
              </a:solidFill>
              <a:highlight>
                <a:srgbClr val="FFFFFF"/>
              </a:highlight>
              <a:latin typeface="Roboto"/>
              <a:ea typeface="Roboto"/>
              <a:cs typeface="Roboto"/>
              <a:sym typeface="Roboto"/>
            </a:endParaRPr>
          </a:p>
        </p:txBody>
      </p:sp>
      <p:pic>
        <p:nvPicPr>
          <p:cNvPr id="398" name="Google Shape;398;p59"/>
          <p:cNvPicPr preferRelativeResize="0"/>
          <p:nvPr/>
        </p:nvPicPr>
        <p:blipFill>
          <a:blip r:embed="rId3">
            <a:alphaModFix/>
          </a:blip>
          <a:stretch>
            <a:fillRect/>
          </a:stretch>
        </p:blipFill>
        <p:spPr>
          <a:xfrm>
            <a:off x="3999025" y="3117275"/>
            <a:ext cx="4723526" cy="176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100">
                <a:solidFill>
                  <a:schemeClr val="lt1"/>
                </a:solidFill>
                <a:latin typeface="Roboto"/>
                <a:ea typeface="Roboto"/>
                <a:cs typeface="Roboto"/>
                <a:sym typeface="Roboto"/>
              </a:rPr>
              <a:t>Servicio (Services)</a:t>
            </a:r>
            <a:endParaRPr sz="1100">
              <a:solidFill>
                <a:schemeClr val="lt1"/>
              </a:solidFill>
              <a:latin typeface="Roboto"/>
              <a:ea typeface="Roboto"/>
              <a:cs typeface="Roboto"/>
              <a:sym typeface="Roboto"/>
            </a:endParaRPr>
          </a:p>
          <a:p>
            <a:pPr indent="0" lvl="0" marL="0" rtl="0" algn="l">
              <a:spcBef>
                <a:spcPts val="0"/>
              </a:spcBef>
              <a:spcAft>
                <a:spcPts val="0"/>
              </a:spcAft>
              <a:buNone/>
            </a:pPr>
            <a:r>
              <a:rPr lang="es"/>
              <a:t>Servicio (Services)</a:t>
            </a:r>
            <a:endParaRPr/>
          </a:p>
        </p:txBody>
      </p:sp>
      <p:sp>
        <p:nvSpPr>
          <p:cNvPr id="404" name="Google Shape;404;p60"/>
          <p:cNvSpPr txBox="1"/>
          <p:nvPr>
            <p:ph idx="1" type="body"/>
          </p:nvPr>
        </p:nvSpPr>
        <p:spPr>
          <a:xfrm>
            <a:off x="301000" y="1511175"/>
            <a:ext cx="83874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Service es un componente de una aplicación que puede realizar operaciones de larga ejecución en segundo plano y que no proporciona una interfaz de usuario.</a:t>
            </a:r>
            <a:r>
              <a:rPr lang="es">
                <a:solidFill>
                  <a:srgbClr val="202124"/>
                </a:solidFill>
                <a:highlight>
                  <a:srgbClr val="FFFFFF"/>
                </a:highlight>
                <a:latin typeface="Roboto"/>
                <a:ea typeface="Roboto"/>
                <a:cs typeface="Roboto"/>
                <a:sym typeface="Roboto"/>
              </a:rPr>
              <a:t> Otro componente de la aplicación puede iniciar un servicio y continuar ejecutándose en segundo plano aunque el usuario cambie a otra aplicación.</a:t>
            </a:r>
            <a:endParaRPr>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lang="es">
                <a:solidFill>
                  <a:srgbClr val="202124"/>
                </a:solidFill>
                <a:highlight>
                  <a:srgbClr val="FFFFFF"/>
                </a:highlight>
                <a:latin typeface="Roboto"/>
                <a:ea typeface="Roboto"/>
                <a:cs typeface="Roboto"/>
                <a:sym typeface="Roboto"/>
              </a:rPr>
              <a:t>Ejemplo la aplicación de Música cuando se bloquea el dispositivo.</a:t>
            </a:r>
            <a:endParaRPr>
              <a:solidFill>
                <a:srgbClr val="202124"/>
              </a:solidFill>
              <a:highlight>
                <a:srgbClr val="FFFFFF"/>
              </a:highlight>
              <a:latin typeface="Roboto"/>
              <a:ea typeface="Roboto"/>
              <a:cs typeface="Roboto"/>
              <a:sym typeface="Roboto"/>
            </a:endParaRPr>
          </a:p>
        </p:txBody>
      </p:sp>
      <p:pic>
        <p:nvPicPr>
          <p:cNvPr id="405" name="Google Shape;405;p60"/>
          <p:cNvPicPr preferRelativeResize="0"/>
          <p:nvPr/>
        </p:nvPicPr>
        <p:blipFill>
          <a:blip r:embed="rId3">
            <a:alphaModFix/>
          </a:blip>
          <a:stretch>
            <a:fillRect/>
          </a:stretch>
        </p:blipFill>
        <p:spPr>
          <a:xfrm>
            <a:off x="5787270" y="2571750"/>
            <a:ext cx="2541650" cy="2481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Fragment (Fragmentos)</a:t>
            </a:r>
            <a:endParaRPr/>
          </a:p>
        </p:txBody>
      </p:sp>
      <p:sp>
        <p:nvSpPr>
          <p:cNvPr id="411" name="Google Shape;411;p61"/>
          <p:cNvSpPr txBox="1"/>
          <p:nvPr>
            <p:ph idx="1" type="body"/>
          </p:nvPr>
        </p:nvSpPr>
        <p:spPr>
          <a:xfrm>
            <a:off x="301000" y="1511175"/>
            <a:ext cx="83874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Android introduce los fragmentos en Android 3.0 (nivel de API 11), principalmente para admitir diseños de IU más dinámicos y flexibles en pantallas grandes, como las de las tablets. Como la pantalla de una tablet es mucho más grande que la de un teléfono, hay más espacio para combinar e intercambiar componentes de la IU. Los fragmentos admiten esos diseños sin la necesidad de que administres cambios complejos en la jerarquía de vistas.</a:t>
            </a:r>
            <a:endParaRPr/>
          </a:p>
        </p:txBody>
      </p:sp>
      <p:pic>
        <p:nvPicPr>
          <p:cNvPr id="412" name="Google Shape;412;p61"/>
          <p:cNvPicPr preferRelativeResize="0"/>
          <p:nvPr/>
        </p:nvPicPr>
        <p:blipFill>
          <a:blip r:embed="rId3">
            <a:alphaModFix/>
          </a:blip>
          <a:stretch>
            <a:fillRect/>
          </a:stretch>
        </p:blipFill>
        <p:spPr>
          <a:xfrm>
            <a:off x="4664675" y="2729878"/>
            <a:ext cx="4250724" cy="2092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¿Qué es android?</a:t>
            </a:r>
            <a:endParaRPr/>
          </a:p>
        </p:txBody>
      </p:sp>
      <p:sp>
        <p:nvSpPr>
          <p:cNvPr id="87" name="Google Shape;87;p17"/>
          <p:cNvSpPr txBox="1"/>
          <p:nvPr>
            <p:ph idx="1" type="body"/>
          </p:nvPr>
        </p:nvSpPr>
        <p:spPr>
          <a:xfrm>
            <a:off x="311700" y="1468825"/>
            <a:ext cx="8520600" cy="16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Android es un sistema operativo móvil desarrollado por Google y basado en el Kernel de Linux y otros software de código abierto que </a:t>
            </a:r>
            <a:r>
              <a:rPr lang="es"/>
              <a:t>fue presentado en 2007</a:t>
            </a:r>
            <a:r>
              <a:rPr lang="es"/>
              <a:t>.</a:t>
            </a:r>
            <a:endParaRPr/>
          </a:p>
          <a:p>
            <a:pPr indent="0" lvl="0" marL="0" rtl="0" algn="l">
              <a:spcBef>
                <a:spcPts val="1600"/>
              </a:spcBef>
              <a:spcAft>
                <a:spcPts val="0"/>
              </a:spcAft>
              <a:buNone/>
            </a:pPr>
            <a:r>
              <a:rPr b="1" lang="es"/>
              <a:t>Android No es un lenguaje</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6672676" y="2503375"/>
            <a:ext cx="1858374" cy="2189025"/>
          </a:xfrm>
          <a:prstGeom prst="rect">
            <a:avLst/>
          </a:prstGeom>
          <a:noFill/>
          <a:ln>
            <a:noFill/>
          </a:ln>
        </p:spPr>
      </p:pic>
      <p:sp>
        <p:nvSpPr>
          <p:cNvPr id="89" name="Google Shape;89;p17"/>
          <p:cNvSpPr txBox="1"/>
          <p:nvPr/>
        </p:nvSpPr>
        <p:spPr>
          <a:xfrm>
            <a:off x="418875" y="3107425"/>
            <a:ext cx="6253800" cy="179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800">
                <a:solidFill>
                  <a:schemeClr val="dk2"/>
                </a:solidFill>
                <a:latin typeface="Source Code Pro"/>
                <a:ea typeface="Source Code Pro"/>
                <a:cs typeface="Source Code Pro"/>
                <a:sym typeface="Source Code Pro"/>
              </a:rPr>
              <a:t>El código fuente principal de Android se conoce como Android Open Source Project (AOSP), que se licencia principalmente bajo la Licencia Apache.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Proveedor de contenido</a:t>
            </a:r>
            <a:endParaRPr/>
          </a:p>
        </p:txBody>
      </p:sp>
      <p:sp>
        <p:nvSpPr>
          <p:cNvPr id="418" name="Google Shape;418;p62"/>
          <p:cNvSpPr txBox="1"/>
          <p:nvPr>
            <p:ph idx="1" type="body"/>
          </p:nvPr>
        </p:nvSpPr>
        <p:spPr>
          <a:xfrm>
            <a:off x="301000" y="1511175"/>
            <a:ext cx="46617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proveedor de datos presenta datos a aplicaciones externas en forma de una o más tablas que son similares a las tablas de una base de datos relacional. Una fila representa una instancia de algún tipo de datos que recopila el proveedor, y cada columna de la fila representa una pieza individual de los datos recopilados para una instancia.</a:t>
            </a:r>
            <a:endParaRPr/>
          </a:p>
          <a:p>
            <a:pPr indent="0" lvl="0" marL="0" rtl="0" algn="l">
              <a:spcBef>
                <a:spcPts val="1600"/>
              </a:spcBef>
              <a:spcAft>
                <a:spcPts val="0"/>
              </a:spcAft>
              <a:buNone/>
            </a:pPr>
            <a:r>
              <a:rPr lang="es"/>
              <a:t>Un proveedor de contenido organiza el acceso a la capa de almacenamiento de los datos en tu aplicación para una serie de API y componentes diferentes.</a:t>
            </a:r>
            <a:endParaRPr/>
          </a:p>
          <a:p>
            <a:pPr indent="0" lvl="0" marL="0" rtl="0" algn="l">
              <a:spcBef>
                <a:spcPts val="1600"/>
              </a:spcBef>
              <a:spcAft>
                <a:spcPts val="1600"/>
              </a:spcAft>
              <a:buNone/>
            </a:pPr>
            <a:r>
              <a:t/>
            </a:r>
            <a:endParaRPr/>
          </a:p>
        </p:txBody>
      </p:sp>
      <p:pic>
        <p:nvPicPr>
          <p:cNvPr id="419" name="Google Shape;419;p62"/>
          <p:cNvPicPr preferRelativeResize="0"/>
          <p:nvPr/>
        </p:nvPicPr>
        <p:blipFill>
          <a:blip r:embed="rId3">
            <a:alphaModFix/>
          </a:blip>
          <a:stretch>
            <a:fillRect/>
          </a:stretch>
        </p:blipFill>
        <p:spPr>
          <a:xfrm>
            <a:off x="5162025" y="1682650"/>
            <a:ext cx="3981974" cy="2782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23" name="Shape 423"/>
        <p:cNvGrpSpPr/>
        <p:nvPr/>
      </p:nvGrpSpPr>
      <p:grpSpPr>
        <a:xfrm>
          <a:off x="0" y="0"/>
          <a:ext cx="0" cy="0"/>
          <a:chOff x="0" y="0"/>
          <a:chExt cx="0" cy="0"/>
        </a:xfrm>
      </p:grpSpPr>
      <p:sp>
        <p:nvSpPr>
          <p:cNvPr id="424" name="Google Shape;424;p63"/>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Desarrollo de una aplicación básica</a:t>
            </a:r>
            <a:endParaRPr/>
          </a:p>
          <a:p>
            <a:pPr indent="0" lvl="0" marL="0" rtl="0" algn="l">
              <a:spcBef>
                <a:spcPts val="1600"/>
              </a:spcBef>
              <a:spcAft>
                <a:spcPts val="0"/>
              </a:spcAft>
              <a:buNone/>
            </a:pPr>
            <a:r>
              <a:rPr i="1" lang="es" sz="2400"/>
              <a:t>Curso de Android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28" name="Shape 428"/>
        <p:cNvGrpSpPr/>
        <p:nvPr/>
      </p:nvGrpSpPr>
      <p:grpSpPr>
        <a:xfrm>
          <a:off x="0" y="0"/>
          <a:ext cx="0" cy="0"/>
          <a:chOff x="0" y="0"/>
          <a:chExt cx="0" cy="0"/>
        </a:xfrm>
      </p:grpSpPr>
      <p:sp>
        <p:nvSpPr>
          <p:cNvPr id="429" name="Google Shape;429;p64"/>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Interfaces de Usuario</a:t>
            </a:r>
            <a:endParaRPr/>
          </a:p>
          <a:p>
            <a:pPr indent="0" lvl="0" marL="0" rtl="0" algn="l">
              <a:spcBef>
                <a:spcPts val="1600"/>
              </a:spcBef>
              <a:spcAft>
                <a:spcPts val="0"/>
              </a:spcAft>
              <a:buNone/>
            </a:pPr>
            <a:r>
              <a:rPr i="1" lang="es" sz="2400"/>
              <a:t>Curso de Android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Material Design</a:t>
            </a:r>
            <a:endParaRPr/>
          </a:p>
        </p:txBody>
      </p:sp>
      <p:sp>
        <p:nvSpPr>
          <p:cNvPr id="435" name="Google Shape;435;p65"/>
          <p:cNvSpPr txBox="1"/>
          <p:nvPr>
            <p:ph idx="1" type="body"/>
          </p:nvPr>
        </p:nvSpPr>
        <p:spPr>
          <a:xfrm>
            <a:off x="301000" y="1511175"/>
            <a:ext cx="42159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Material design es una normativa de diseño enfocado en la visualización del sistema operativo Android, además en la web y en cualquier plataforma. Fue desarrollado por Google y anunciado en la conferencia Google I/O celebrada el 25 de junio de 2014.</a:t>
            </a:r>
            <a:endParaRPr/>
          </a:p>
          <a:p>
            <a:pPr indent="-304800" lvl="0" marL="457200" rtl="0" algn="l">
              <a:spcBef>
                <a:spcPts val="1600"/>
              </a:spcBef>
              <a:spcAft>
                <a:spcPts val="0"/>
              </a:spcAft>
              <a:buSzPts val="1200"/>
              <a:buChar char="●"/>
            </a:pPr>
            <a:r>
              <a:rPr lang="es" u="sng">
                <a:solidFill>
                  <a:schemeClr val="hlink"/>
                </a:solidFill>
                <a:hlinkClick r:id="rId3"/>
              </a:rPr>
              <a:t>Material Palette</a:t>
            </a:r>
            <a:endParaRPr/>
          </a:p>
          <a:p>
            <a:pPr indent="-304800" lvl="0" marL="457200" rtl="0" algn="l">
              <a:spcBef>
                <a:spcPts val="0"/>
              </a:spcBef>
              <a:spcAft>
                <a:spcPts val="0"/>
              </a:spcAft>
              <a:buSzPts val="1200"/>
              <a:buChar char="●"/>
            </a:pPr>
            <a:r>
              <a:rPr lang="es" u="sng">
                <a:solidFill>
                  <a:schemeClr val="hlink"/>
                </a:solidFill>
                <a:hlinkClick r:id="rId4"/>
              </a:rPr>
              <a:t>Material Icons</a:t>
            </a:r>
            <a:endParaRPr/>
          </a:p>
          <a:p>
            <a:pPr indent="-304800" lvl="0" marL="457200" rtl="0" algn="l">
              <a:spcBef>
                <a:spcPts val="0"/>
              </a:spcBef>
              <a:spcAft>
                <a:spcPts val="0"/>
              </a:spcAft>
              <a:buSzPts val="1200"/>
              <a:buChar char="●"/>
            </a:pPr>
            <a:r>
              <a:rPr lang="es" u="sng">
                <a:solidFill>
                  <a:schemeClr val="hlink"/>
                </a:solidFill>
                <a:hlinkClick r:id="rId5"/>
              </a:rPr>
              <a:t>Materialize</a:t>
            </a:r>
            <a:endParaRPr/>
          </a:p>
        </p:txBody>
      </p:sp>
      <p:pic>
        <p:nvPicPr>
          <p:cNvPr id="436" name="Google Shape;436;p65"/>
          <p:cNvPicPr preferRelativeResize="0"/>
          <p:nvPr/>
        </p:nvPicPr>
        <p:blipFill>
          <a:blip r:embed="rId6">
            <a:alphaModFix/>
          </a:blip>
          <a:stretch>
            <a:fillRect/>
          </a:stretch>
        </p:blipFill>
        <p:spPr>
          <a:xfrm>
            <a:off x="4728450" y="1397050"/>
            <a:ext cx="4010874" cy="2430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6"/>
          <p:cNvSpPr txBox="1"/>
          <p:nvPr>
            <p:ph type="title"/>
          </p:nvPr>
        </p:nvSpPr>
        <p:spPr>
          <a:xfrm>
            <a:off x="386550" y="571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Unidades de medida</a:t>
            </a:r>
            <a:endParaRPr/>
          </a:p>
        </p:txBody>
      </p:sp>
      <p:graphicFrame>
        <p:nvGraphicFramePr>
          <p:cNvPr id="442" name="Google Shape;442;p66"/>
          <p:cNvGraphicFramePr/>
          <p:nvPr/>
        </p:nvGraphicFramePr>
        <p:xfrm>
          <a:off x="952500" y="1619250"/>
          <a:ext cx="3000000" cy="3000000"/>
        </p:xfrm>
        <a:graphic>
          <a:graphicData uri="http://schemas.openxmlformats.org/drawingml/2006/table">
            <a:tbl>
              <a:tblPr>
                <a:noFill/>
                <a:tableStyleId>{197863EF-4363-4B88-ABAE-FF8CCA99F2D2}</a:tableStyleId>
              </a:tblPr>
              <a:tblGrid>
                <a:gridCol w="3727350"/>
                <a:gridCol w="3727350"/>
              </a:tblGrid>
              <a:tr h="448100">
                <a:tc>
                  <a:txBody>
                    <a:bodyPr/>
                    <a:lstStyle/>
                    <a:p>
                      <a:pPr indent="0" lvl="0" marL="0" rtl="0" algn="ctr">
                        <a:spcBef>
                          <a:spcPts val="0"/>
                        </a:spcBef>
                        <a:spcAft>
                          <a:spcPts val="0"/>
                        </a:spcAft>
                        <a:buNone/>
                      </a:pPr>
                      <a:r>
                        <a:rPr b="1" lang="es">
                          <a:solidFill>
                            <a:srgbClr val="FFFFFF"/>
                          </a:solidFill>
                        </a:rPr>
                        <a:t>Unidad de Medida</a:t>
                      </a:r>
                      <a:endParaRPr b="1">
                        <a:solidFill>
                          <a:srgbClr val="FFFFFF"/>
                        </a:solidFill>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solidFill>
                      <a:srgbClr val="E91E63"/>
                    </a:solidFill>
                  </a:tcPr>
                </a:tc>
                <a:tc>
                  <a:txBody>
                    <a:bodyPr/>
                    <a:lstStyle/>
                    <a:p>
                      <a:pPr indent="0" lvl="0" marL="0" rtl="0" algn="ctr">
                        <a:spcBef>
                          <a:spcPts val="0"/>
                        </a:spcBef>
                        <a:spcAft>
                          <a:spcPts val="0"/>
                        </a:spcAft>
                        <a:buNone/>
                      </a:pPr>
                      <a:r>
                        <a:rPr b="1" lang="es">
                          <a:solidFill>
                            <a:srgbClr val="FFFFFF"/>
                          </a:solidFill>
                        </a:rPr>
                        <a:t>Descripción</a:t>
                      </a:r>
                      <a:endParaRPr b="1">
                        <a:solidFill>
                          <a:srgbClr val="FFFFFF"/>
                        </a:solidFill>
                      </a:endParaRPr>
                    </a:p>
                  </a:txBody>
                  <a:tcPr marT="91425" marB="91425" marR="91425" marL="9142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solidFill>
                      <a:srgbClr val="E91E63"/>
                    </a:solidFill>
                  </a:tcPr>
                </a:tc>
              </a:tr>
              <a:tr h="448100">
                <a:tc>
                  <a:txBody>
                    <a:bodyPr/>
                    <a:lstStyle/>
                    <a:p>
                      <a:pPr indent="0" lvl="0" marL="0" rtl="0" algn="ctr">
                        <a:spcBef>
                          <a:spcPts val="0"/>
                        </a:spcBef>
                        <a:spcAft>
                          <a:spcPts val="0"/>
                        </a:spcAft>
                        <a:buNone/>
                      </a:pPr>
                      <a:r>
                        <a:rPr lang="es"/>
                        <a:t>px</a:t>
                      </a:r>
                      <a:endParaRPr/>
                    </a:p>
                  </a:txBody>
                  <a:tcPr marT="91425" marB="91425" marR="91425" marL="91425">
                    <a:lnT cap="flat" cmpd="sng" w="9525">
                      <a:solidFill>
                        <a:srgbClr val="C2C2C2"/>
                      </a:solidFill>
                      <a:prstDash val="solid"/>
                      <a:round/>
                      <a:headEnd len="sm" w="sm" type="none"/>
                      <a:tailEnd len="sm" w="sm" type="none"/>
                    </a:lnT>
                  </a:tcPr>
                </a:tc>
                <a:tc>
                  <a:txBody>
                    <a:bodyPr/>
                    <a:lstStyle/>
                    <a:p>
                      <a:pPr indent="0" lvl="0" marL="0" rtl="0" algn="ctr">
                        <a:spcBef>
                          <a:spcPts val="0"/>
                        </a:spcBef>
                        <a:spcAft>
                          <a:spcPts val="0"/>
                        </a:spcAft>
                        <a:buNone/>
                      </a:pPr>
                      <a:r>
                        <a:rPr lang="es"/>
                        <a:t>Pixeles</a:t>
                      </a:r>
                      <a:endParaRPr/>
                    </a:p>
                  </a:txBody>
                  <a:tcPr marT="91425" marB="91425" marR="91425" marL="91425">
                    <a:lnT cap="flat" cmpd="sng" w="9525">
                      <a:solidFill>
                        <a:srgbClr val="C2C2C2"/>
                      </a:solidFill>
                      <a:prstDash val="solid"/>
                      <a:round/>
                      <a:headEnd len="sm" w="sm" type="none"/>
                      <a:tailEnd len="sm" w="sm" type="none"/>
                    </a:lnT>
                  </a:tcPr>
                </a:tc>
              </a:tr>
              <a:tr h="448100">
                <a:tc>
                  <a:txBody>
                    <a:bodyPr/>
                    <a:lstStyle/>
                    <a:p>
                      <a:pPr indent="0" lvl="0" marL="0" rtl="0" algn="ctr">
                        <a:spcBef>
                          <a:spcPts val="0"/>
                        </a:spcBef>
                        <a:spcAft>
                          <a:spcPts val="0"/>
                        </a:spcAft>
                        <a:buNone/>
                      </a:pPr>
                      <a:r>
                        <a:rPr lang="es"/>
                        <a:t>mm</a:t>
                      </a:r>
                      <a:endParaRPr/>
                    </a:p>
                  </a:txBody>
                  <a:tcPr marT="91425" marB="91425" marR="91425" marL="91425"/>
                </a:tc>
                <a:tc>
                  <a:txBody>
                    <a:bodyPr/>
                    <a:lstStyle/>
                    <a:p>
                      <a:pPr indent="0" lvl="0" marL="0" rtl="0" algn="ctr">
                        <a:spcBef>
                          <a:spcPts val="0"/>
                        </a:spcBef>
                        <a:spcAft>
                          <a:spcPts val="0"/>
                        </a:spcAft>
                        <a:buNone/>
                      </a:pPr>
                      <a:r>
                        <a:rPr lang="es"/>
                        <a:t>Milímetros</a:t>
                      </a:r>
                      <a:endParaRPr/>
                    </a:p>
                  </a:txBody>
                  <a:tcPr marT="91425" marB="91425" marR="91425" marL="91425"/>
                </a:tc>
              </a:tr>
              <a:tr h="448100">
                <a:tc>
                  <a:txBody>
                    <a:bodyPr/>
                    <a:lstStyle/>
                    <a:p>
                      <a:pPr indent="0" lvl="0" marL="0" rtl="0" algn="ctr">
                        <a:spcBef>
                          <a:spcPts val="0"/>
                        </a:spcBef>
                        <a:spcAft>
                          <a:spcPts val="0"/>
                        </a:spcAft>
                        <a:buNone/>
                      </a:pPr>
                      <a:r>
                        <a:rPr lang="es"/>
                        <a:t>pt</a:t>
                      </a:r>
                      <a:endParaRPr/>
                    </a:p>
                  </a:txBody>
                  <a:tcPr marT="91425" marB="91425" marR="91425" marL="91425"/>
                </a:tc>
                <a:tc>
                  <a:txBody>
                    <a:bodyPr/>
                    <a:lstStyle/>
                    <a:p>
                      <a:pPr indent="0" lvl="0" marL="0" rtl="0" algn="ctr">
                        <a:spcBef>
                          <a:spcPts val="0"/>
                        </a:spcBef>
                        <a:spcAft>
                          <a:spcPts val="0"/>
                        </a:spcAft>
                        <a:buNone/>
                      </a:pPr>
                      <a:r>
                        <a:rPr lang="es"/>
                        <a:t>Puntos</a:t>
                      </a:r>
                      <a:endParaRPr/>
                    </a:p>
                  </a:txBody>
                  <a:tcPr marT="91425" marB="91425" marR="91425" marL="91425"/>
                </a:tc>
              </a:tr>
              <a:tr h="448100">
                <a:tc>
                  <a:txBody>
                    <a:bodyPr/>
                    <a:lstStyle/>
                    <a:p>
                      <a:pPr indent="0" lvl="0" marL="0" rtl="0" algn="ctr">
                        <a:spcBef>
                          <a:spcPts val="0"/>
                        </a:spcBef>
                        <a:spcAft>
                          <a:spcPts val="0"/>
                        </a:spcAft>
                        <a:buNone/>
                      </a:pPr>
                      <a:r>
                        <a:rPr b="1" lang="es"/>
                        <a:t>dp (dpi)</a:t>
                      </a:r>
                      <a:endParaRPr b="1"/>
                    </a:p>
                  </a:txBody>
                  <a:tcPr marT="91425" marB="91425" marR="91425" marL="91425"/>
                </a:tc>
                <a:tc>
                  <a:txBody>
                    <a:bodyPr/>
                    <a:lstStyle/>
                    <a:p>
                      <a:pPr indent="0" lvl="0" marL="0" rtl="0" algn="ctr">
                        <a:spcBef>
                          <a:spcPts val="0"/>
                        </a:spcBef>
                        <a:spcAft>
                          <a:spcPts val="0"/>
                        </a:spcAft>
                        <a:buNone/>
                      </a:pPr>
                      <a:r>
                        <a:rPr b="1" lang="es"/>
                        <a:t>Densidad de </a:t>
                      </a:r>
                      <a:r>
                        <a:rPr b="1" lang="es"/>
                        <a:t>píxeles</a:t>
                      </a:r>
                      <a:r>
                        <a:rPr b="1" lang="es"/>
                        <a:t> por pulgada</a:t>
                      </a:r>
                      <a:endParaRPr b="1"/>
                    </a:p>
                  </a:txBody>
                  <a:tcPr marT="91425" marB="91425" marR="91425" marL="91425"/>
                </a:tc>
              </a:tr>
              <a:tr h="448100">
                <a:tc>
                  <a:txBody>
                    <a:bodyPr/>
                    <a:lstStyle/>
                    <a:p>
                      <a:pPr indent="0" lvl="0" marL="0" rtl="0" algn="ctr">
                        <a:spcBef>
                          <a:spcPts val="0"/>
                        </a:spcBef>
                        <a:spcAft>
                          <a:spcPts val="0"/>
                        </a:spcAft>
                        <a:buNone/>
                      </a:pPr>
                      <a:r>
                        <a:rPr lang="es"/>
                        <a:t>sp</a:t>
                      </a:r>
                      <a:endParaRPr/>
                    </a:p>
                  </a:txBody>
                  <a:tcPr marT="91425" marB="91425" marR="91425" marL="91425"/>
                </a:tc>
                <a:tc>
                  <a:txBody>
                    <a:bodyPr/>
                    <a:lstStyle/>
                    <a:p>
                      <a:pPr indent="0" lvl="0" marL="0" rtl="0" algn="ctr">
                        <a:spcBef>
                          <a:spcPts val="0"/>
                        </a:spcBef>
                        <a:spcAft>
                          <a:spcPts val="0"/>
                        </a:spcAft>
                        <a:buNone/>
                      </a:pPr>
                      <a:r>
                        <a:rPr lang="es"/>
                        <a:t>píxeles escalados</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446" name="Shape 446"/>
        <p:cNvGrpSpPr/>
        <p:nvPr/>
      </p:nvGrpSpPr>
      <p:grpSpPr>
        <a:xfrm>
          <a:off x="0" y="0"/>
          <a:ext cx="0" cy="0"/>
          <a:chOff x="0" y="0"/>
          <a:chExt cx="0" cy="0"/>
        </a:xfrm>
      </p:grpSpPr>
      <p:sp>
        <p:nvSpPr>
          <p:cNvPr id="447" name="Google Shape;447;p67"/>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Programa Final</a:t>
            </a:r>
            <a:endParaRPr/>
          </a:p>
          <a:p>
            <a:pPr indent="0" lvl="0" marL="0" rtl="0" algn="l">
              <a:spcBef>
                <a:spcPts val="1600"/>
              </a:spcBef>
              <a:spcAft>
                <a:spcPts val="0"/>
              </a:spcAft>
              <a:buNone/>
            </a:pPr>
            <a:r>
              <a:rPr i="1" lang="es" sz="2400"/>
              <a:t>Curso de Android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301000" y="6442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Menú</a:t>
            </a:r>
            <a:endParaRPr/>
          </a:p>
        </p:txBody>
      </p:sp>
      <p:sp>
        <p:nvSpPr>
          <p:cNvPr id="453" name="Google Shape;453;p68"/>
          <p:cNvSpPr txBox="1"/>
          <p:nvPr>
            <p:ph idx="1" type="body"/>
          </p:nvPr>
        </p:nvSpPr>
        <p:spPr>
          <a:xfrm>
            <a:off x="301000" y="1530950"/>
            <a:ext cx="5263800" cy="26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Botón</a:t>
            </a:r>
            <a:r>
              <a:rPr b="1" lang="es"/>
              <a:t> 1</a:t>
            </a:r>
            <a:r>
              <a:rPr b="1" lang="es"/>
              <a:t>:</a:t>
            </a:r>
            <a:r>
              <a:rPr lang="es"/>
              <a:t> Pasar parametros de una activity a otra</a:t>
            </a:r>
            <a:endParaRPr/>
          </a:p>
          <a:p>
            <a:pPr indent="0" lvl="0" marL="0" rtl="0" algn="l">
              <a:spcBef>
                <a:spcPts val="1600"/>
              </a:spcBef>
              <a:spcAft>
                <a:spcPts val="0"/>
              </a:spcAft>
              <a:buNone/>
            </a:pPr>
            <a:r>
              <a:rPr b="1" lang="es"/>
              <a:t>Botón 2: </a:t>
            </a:r>
            <a:r>
              <a:rPr lang="es"/>
              <a:t>WebView mostrar una página web en una aplicación</a:t>
            </a:r>
            <a:endParaRPr/>
          </a:p>
          <a:p>
            <a:pPr indent="0" lvl="0" marL="0" rtl="0" algn="l">
              <a:spcBef>
                <a:spcPts val="1600"/>
              </a:spcBef>
              <a:spcAft>
                <a:spcPts val="0"/>
              </a:spcAft>
              <a:buNone/>
            </a:pPr>
            <a:r>
              <a:rPr b="1" lang="es"/>
              <a:t>Botón 3: </a:t>
            </a:r>
            <a:r>
              <a:rPr lang="es"/>
              <a:t>Calculadora dos Valores</a:t>
            </a:r>
            <a:endParaRPr/>
          </a:p>
          <a:p>
            <a:pPr indent="0" lvl="0" marL="0" rtl="0" algn="l">
              <a:spcBef>
                <a:spcPts val="1600"/>
              </a:spcBef>
              <a:spcAft>
                <a:spcPts val="0"/>
              </a:spcAft>
              <a:buNone/>
            </a:pPr>
            <a:r>
              <a:rPr b="1" lang="es"/>
              <a:t>ImageButton 4: </a:t>
            </a:r>
            <a:r>
              <a:rPr lang="es"/>
              <a:t>Hola Mundo Saludar</a:t>
            </a:r>
            <a:endParaRPr/>
          </a:p>
          <a:p>
            <a:pPr indent="0" lvl="0" marL="0" rtl="0" algn="l">
              <a:spcBef>
                <a:spcPts val="1600"/>
              </a:spcBef>
              <a:spcAft>
                <a:spcPts val="1600"/>
              </a:spcAft>
              <a:buNone/>
            </a:pPr>
            <a:r>
              <a:t/>
            </a:r>
            <a:endParaRPr/>
          </a:p>
        </p:txBody>
      </p:sp>
      <p:pic>
        <p:nvPicPr>
          <p:cNvPr id="454" name="Google Shape;454;p68"/>
          <p:cNvPicPr preferRelativeResize="0"/>
          <p:nvPr/>
        </p:nvPicPr>
        <p:blipFill>
          <a:blip r:embed="rId3">
            <a:alphaModFix/>
          </a:blip>
          <a:stretch>
            <a:fillRect/>
          </a:stretch>
        </p:blipFill>
        <p:spPr>
          <a:xfrm>
            <a:off x="6187725" y="601650"/>
            <a:ext cx="1957475" cy="3437925"/>
          </a:xfrm>
          <a:prstGeom prst="rect">
            <a:avLst/>
          </a:prstGeom>
          <a:noFill/>
          <a:ln>
            <a:noFill/>
          </a:ln>
        </p:spPr>
      </p:pic>
      <p:pic>
        <p:nvPicPr>
          <p:cNvPr descr="Smartphone negro en posición vertical" id="455" name="Google Shape;455;p68"/>
          <p:cNvPicPr preferRelativeResize="0"/>
          <p:nvPr/>
        </p:nvPicPr>
        <p:blipFill>
          <a:blip r:embed="rId4">
            <a:alphaModFix/>
          </a:blip>
          <a:stretch>
            <a:fillRect/>
          </a:stretch>
        </p:blipFill>
        <p:spPr>
          <a:xfrm>
            <a:off x="6089100" y="258702"/>
            <a:ext cx="2144651" cy="4212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Pasar </a:t>
            </a:r>
            <a:r>
              <a:rPr lang="es" sz="3600"/>
              <a:t>parámetros</a:t>
            </a:r>
            <a:r>
              <a:rPr lang="es" sz="3600"/>
              <a:t> entre </a:t>
            </a:r>
            <a:r>
              <a:rPr lang="es" sz="3600"/>
              <a:t>Actividades (Activity)</a:t>
            </a:r>
            <a:endParaRPr sz="3600"/>
          </a:p>
          <a:p>
            <a:pPr indent="0" lvl="0" marL="0" rtl="0" algn="l">
              <a:spcBef>
                <a:spcPts val="0"/>
              </a:spcBef>
              <a:spcAft>
                <a:spcPts val="0"/>
              </a:spcAft>
              <a:buNone/>
            </a:pPr>
            <a:r>
              <a:t/>
            </a:r>
            <a:endParaRPr sz="3600"/>
          </a:p>
        </p:txBody>
      </p:sp>
      <p:sp>
        <p:nvSpPr>
          <p:cNvPr id="461" name="Google Shape;461;p69"/>
          <p:cNvSpPr txBox="1"/>
          <p:nvPr>
            <p:ph idx="2" type="body"/>
          </p:nvPr>
        </p:nvSpPr>
        <p:spPr>
          <a:xfrm>
            <a:off x="4695075" y="790225"/>
            <a:ext cx="4215900" cy="31254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s"/>
              <a:t>Crear un </a:t>
            </a:r>
            <a:r>
              <a:rPr lang="es"/>
              <a:t>EditText y un botón para lanzar el segundo activity. El segundo activity tiene un TextView para mostrar el texto que hemos pasado desde el primer activity y un botón para cerrar la aplicación.</a:t>
            </a:r>
            <a:endParaRPr/>
          </a:p>
        </p:txBody>
      </p:sp>
      <p:pic>
        <p:nvPicPr>
          <p:cNvPr id="462" name="Google Shape;462;p69"/>
          <p:cNvPicPr preferRelativeResize="0"/>
          <p:nvPr/>
        </p:nvPicPr>
        <p:blipFill>
          <a:blip r:embed="rId3">
            <a:alphaModFix/>
          </a:blip>
          <a:stretch>
            <a:fillRect/>
          </a:stretch>
        </p:blipFill>
        <p:spPr>
          <a:xfrm>
            <a:off x="5106913" y="3915625"/>
            <a:ext cx="3975974" cy="1227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WebView</a:t>
            </a:r>
            <a:endParaRPr sz="3600"/>
          </a:p>
        </p:txBody>
      </p:sp>
      <p:sp>
        <p:nvSpPr>
          <p:cNvPr id="468" name="Google Shape;468;p70"/>
          <p:cNvSpPr txBox="1"/>
          <p:nvPr>
            <p:ph idx="2" type="body"/>
          </p:nvPr>
        </p:nvSpPr>
        <p:spPr>
          <a:xfrm>
            <a:off x="4572000" y="723550"/>
            <a:ext cx="4338900" cy="3084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b="1" lang="es" sz="1700"/>
              <a:t>WebView:</a:t>
            </a:r>
            <a:r>
              <a:rPr lang="es" sz="1700"/>
              <a:t> nos va a permitir utilizar el motor interno de Android, WebKit, para mostrar diferentes páginas web dentro de la misma aplicación (ya sea en la misma u en otra actividad). De esta manera, todo se ejecutará en la misma aplicación y evitaremos tener que abrir otras aplicaciones.</a:t>
            </a:r>
            <a:endParaRPr sz="1700"/>
          </a:p>
        </p:txBody>
      </p:sp>
      <p:pic>
        <p:nvPicPr>
          <p:cNvPr id="469" name="Google Shape;469;p70"/>
          <p:cNvPicPr preferRelativeResize="0"/>
          <p:nvPr/>
        </p:nvPicPr>
        <p:blipFill>
          <a:blip r:embed="rId3">
            <a:alphaModFix/>
          </a:blip>
          <a:stretch>
            <a:fillRect/>
          </a:stretch>
        </p:blipFill>
        <p:spPr>
          <a:xfrm>
            <a:off x="7478700" y="3878175"/>
            <a:ext cx="1265325" cy="1265325"/>
          </a:xfrm>
          <a:prstGeom prst="rect">
            <a:avLst/>
          </a:prstGeom>
          <a:noFill/>
          <a:ln>
            <a:noFill/>
          </a:ln>
        </p:spPr>
      </p:pic>
      <p:pic>
        <p:nvPicPr>
          <p:cNvPr id="470" name="Google Shape;470;p70"/>
          <p:cNvPicPr preferRelativeResize="0"/>
          <p:nvPr/>
        </p:nvPicPr>
        <p:blipFill>
          <a:blip r:embed="rId4">
            <a:alphaModFix/>
          </a:blip>
          <a:stretch>
            <a:fillRect/>
          </a:stretch>
        </p:blipFill>
        <p:spPr>
          <a:xfrm>
            <a:off x="6398100" y="4069700"/>
            <a:ext cx="882275" cy="882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1"/>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600"/>
              <a:t>Calculadora</a:t>
            </a:r>
            <a:endParaRPr sz="3600"/>
          </a:p>
        </p:txBody>
      </p:sp>
      <p:sp>
        <p:nvSpPr>
          <p:cNvPr id="476" name="Google Shape;476;p71"/>
          <p:cNvSpPr txBox="1"/>
          <p:nvPr>
            <p:ph idx="2" type="body"/>
          </p:nvPr>
        </p:nvSpPr>
        <p:spPr>
          <a:xfrm>
            <a:off x="4572000" y="723550"/>
            <a:ext cx="4338900" cy="3084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b="1" lang="es" sz="1700"/>
              <a:t>Calculadora Básica:</a:t>
            </a:r>
            <a:r>
              <a:rPr lang="es" sz="1700"/>
              <a:t> con las 4 operaciones y los botones  y resultado</a:t>
            </a:r>
            <a:endParaRPr sz="1700"/>
          </a:p>
        </p:txBody>
      </p:sp>
      <p:pic>
        <p:nvPicPr>
          <p:cNvPr id="477" name="Google Shape;477;p71"/>
          <p:cNvPicPr preferRelativeResize="0"/>
          <p:nvPr/>
        </p:nvPicPr>
        <p:blipFill>
          <a:blip r:embed="rId3">
            <a:alphaModFix/>
          </a:blip>
          <a:stretch>
            <a:fillRect/>
          </a:stretch>
        </p:blipFill>
        <p:spPr>
          <a:xfrm>
            <a:off x="7597000" y="3455375"/>
            <a:ext cx="1005200" cy="100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Cifras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2"/>
          <p:cNvSpPr txBox="1"/>
          <p:nvPr>
            <p:ph idx="1" type="body"/>
          </p:nvPr>
        </p:nvSpPr>
        <p:spPr>
          <a:xfrm>
            <a:off x="311700" y="1618200"/>
            <a:ext cx="5763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4800"/>
              <a:t>GitHub: </a:t>
            </a:r>
            <a:r>
              <a:rPr b="1" lang="es" sz="4800"/>
              <a:t>kikecerezo97</a:t>
            </a:r>
            <a:endParaRPr b="1" sz="4800"/>
          </a:p>
        </p:txBody>
      </p:sp>
      <p:pic>
        <p:nvPicPr>
          <p:cNvPr id="483" name="Google Shape;483;p72"/>
          <p:cNvPicPr preferRelativeResize="0"/>
          <p:nvPr/>
        </p:nvPicPr>
        <p:blipFill>
          <a:blip r:embed="rId3">
            <a:alphaModFix/>
          </a:blip>
          <a:stretch>
            <a:fillRect/>
          </a:stretch>
        </p:blipFill>
        <p:spPr>
          <a:xfrm>
            <a:off x="5657975" y="1389600"/>
            <a:ext cx="1954575" cy="1954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txBox="1"/>
          <p:nvPr>
            <p:ph idx="1" type="body"/>
          </p:nvPr>
        </p:nvSpPr>
        <p:spPr>
          <a:xfrm>
            <a:off x="311700" y="1618200"/>
            <a:ext cx="65991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3600"/>
              <a:t>http://172.16.99.61/</a:t>
            </a:r>
            <a:endParaRPr sz="3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Atajos</a:t>
            </a:r>
            <a:endParaRPr/>
          </a:p>
        </p:txBody>
      </p:sp>
      <p:sp>
        <p:nvSpPr>
          <p:cNvPr id="495" name="Google Shape;495;p74"/>
          <p:cNvSpPr txBox="1"/>
          <p:nvPr>
            <p:ph idx="1" type="body"/>
          </p:nvPr>
        </p:nvSpPr>
        <p:spPr>
          <a:xfrm>
            <a:off x="272250" y="1618200"/>
            <a:ext cx="87369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Buscar:</a:t>
            </a:r>
            <a:endParaRPr/>
          </a:p>
          <a:p>
            <a:pPr indent="0" lvl="0" marL="0" rtl="0" algn="l">
              <a:spcBef>
                <a:spcPts val="1600"/>
              </a:spcBef>
              <a:spcAft>
                <a:spcPts val="0"/>
              </a:spcAft>
              <a:buNone/>
            </a:pPr>
            <a:r>
              <a:rPr lang="es"/>
              <a:t>ctrl+shift+n</a:t>
            </a:r>
            <a:endParaRPr/>
          </a:p>
          <a:p>
            <a:pPr indent="0" lvl="0" marL="0" rtl="0" algn="l">
              <a:spcBef>
                <a:spcPts val="1600"/>
              </a:spcBef>
              <a:spcAft>
                <a:spcPts val="0"/>
              </a:spcAft>
              <a:buNone/>
            </a:pPr>
            <a:r>
              <a:rPr lang="es"/>
              <a:t>&gt;git add .  //agregrar archivos al repositorio</a:t>
            </a:r>
            <a:endParaRPr/>
          </a:p>
          <a:p>
            <a:pPr indent="0" lvl="0" marL="0" rtl="0" algn="l">
              <a:spcBef>
                <a:spcPts val="1600"/>
              </a:spcBef>
              <a:spcAft>
                <a:spcPts val="0"/>
              </a:spcAft>
              <a:buNone/>
            </a:pPr>
            <a:r>
              <a:rPr lang="es"/>
              <a:t>&gt;git commit -m”mensaje” //crear un commit y asignarle un mensaje </a:t>
            </a:r>
            <a:endParaRPr/>
          </a:p>
          <a:p>
            <a:pPr indent="0" lvl="0" marL="0" rtl="0" algn="l">
              <a:spcBef>
                <a:spcPts val="1600"/>
              </a:spcBef>
              <a:spcAft>
                <a:spcPts val="0"/>
              </a:spcAft>
              <a:buNone/>
            </a:pPr>
            <a:r>
              <a:rPr lang="es"/>
              <a:t>&gt;git log //ver nuestro historial de commits</a:t>
            </a:r>
            <a:endParaRPr/>
          </a:p>
          <a:p>
            <a:pPr indent="0" lvl="0" marL="0" rtl="0" algn="l">
              <a:spcBef>
                <a:spcPts val="1600"/>
              </a:spcBef>
              <a:spcAft>
                <a:spcPts val="0"/>
              </a:spcAft>
              <a:buNone/>
            </a:pPr>
            <a:r>
              <a:rPr lang="es"/>
              <a:t>&gt;git checkout acef2b7484925f712153b6be612fb6aad41f9864 // regresar al commit</a:t>
            </a:r>
            <a:endParaRPr/>
          </a:p>
          <a:p>
            <a:pPr indent="0" lvl="0" marL="0" rtl="0" algn="l">
              <a:spcBef>
                <a:spcPts val="1600"/>
              </a:spcBef>
              <a:spcAft>
                <a:spcPts val="0"/>
              </a:spcAft>
              <a:buNone/>
            </a:pPr>
            <a:r>
              <a:rPr lang="es"/>
              <a:t>&gt;git checkout master //regresar a la rama donde estas trabajando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Cifras</a:t>
            </a:r>
            <a:endParaRPr/>
          </a:p>
        </p:txBody>
      </p:sp>
      <p:sp>
        <p:nvSpPr>
          <p:cNvPr id="100" name="Google Shape;100;p19"/>
          <p:cNvSpPr txBox="1"/>
          <p:nvPr>
            <p:ph idx="1" type="body"/>
          </p:nvPr>
        </p:nvSpPr>
        <p:spPr>
          <a:xfrm>
            <a:off x="311700" y="1468825"/>
            <a:ext cx="5106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Las cifras de Google anunciadas a lo largo del Google I/O 2017 son sorprendentes: tenemos más de 2.000 millones de usuarios Android activos</a:t>
            </a:r>
            <a:endParaRPr/>
          </a:p>
        </p:txBody>
      </p:sp>
      <p:pic>
        <p:nvPicPr>
          <p:cNvPr id="101" name="Google Shape;101;p19"/>
          <p:cNvPicPr preferRelativeResize="0"/>
          <p:nvPr/>
        </p:nvPicPr>
        <p:blipFill rotWithShape="1">
          <a:blip r:embed="rId3">
            <a:alphaModFix/>
          </a:blip>
          <a:srcRect b="7381" l="13706" r="9163" t="0"/>
          <a:stretch/>
        </p:blipFill>
        <p:spPr>
          <a:xfrm>
            <a:off x="5418600" y="1528450"/>
            <a:ext cx="3413700" cy="2980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a:t>
            </a:r>
            <a:r>
              <a:rPr lang="es"/>
              <a:t>martphones en México</a:t>
            </a:r>
            <a:endParaRPr/>
          </a:p>
        </p:txBody>
      </p:sp>
      <p:sp>
        <p:nvSpPr>
          <p:cNvPr id="107" name="Google Shape;107;p20"/>
          <p:cNvSpPr txBox="1"/>
          <p:nvPr>
            <p:ph idx="1" type="body"/>
          </p:nvPr>
        </p:nvSpPr>
        <p:spPr>
          <a:xfrm>
            <a:off x="311700" y="1468825"/>
            <a:ext cx="4631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México en 2018, 106.7 millones corresponden a smartphones, de acuerdo con el más reciente reporte de The CIU.</a:t>
            </a:r>
            <a:endParaRPr/>
          </a:p>
        </p:txBody>
      </p:sp>
      <p:pic>
        <p:nvPicPr>
          <p:cNvPr id="108" name="Google Shape;108;p20"/>
          <p:cNvPicPr preferRelativeResize="0"/>
          <p:nvPr/>
        </p:nvPicPr>
        <p:blipFill rotWithShape="1">
          <a:blip r:embed="rId3">
            <a:alphaModFix/>
          </a:blip>
          <a:srcRect b="4742" l="12697" r="12525" t="5771"/>
          <a:stretch/>
        </p:blipFill>
        <p:spPr>
          <a:xfrm>
            <a:off x="4943100" y="1468822"/>
            <a:ext cx="3797350" cy="330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Aplicaciones Android</a:t>
            </a:r>
            <a:endParaRPr/>
          </a:p>
          <a:p>
            <a:pPr indent="0" lvl="0" marL="0" rtl="0" algn="l">
              <a:spcBef>
                <a:spcPts val="1600"/>
              </a:spcBef>
              <a:spcAft>
                <a:spcPts val="0"/>
              </a:spcAft>
              <a:buNone/>
            </a:pPr>
            <a:r>
              <a:rPr i="1" lang="es" sz="2400"/>
              <a:t>Curso de Android </a:t>
            </a:r>
            <a:endParaRPr i="1" sz="2400"/>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